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0" r:id="rId2"/>
    <p:sldId id="256" r:id="rId3"/>
    <p:sldId id="257" r:id="rId4"/>
    <p:sldId id="258" r:id="rId5"/>
    <p:sldId id="276" r:id="rId6"/>
    <p:sldId id="290" r:id="rId7"/>
    <p:sldId id="291" r:id="rId8"/>
    <p:sldId id="292" r:id="rId9"/>
    <p:sldId id="293" r:id="rId10"/>
    <p:sldId id="259" r:id="rId11"/>
    <p:sldId id="260" r:id="rId12"/>
    <p:sldId id="261" r:id="rId13"/>
    <p:sldId id="262" r:id="rId14"/>
    <p:sldId id="263" r:id="rId15"/>
    <p:sldId id="264" r:id="rId16"/>
    <p:sldId id="265" r:id="rId17"/>
    <p:sldId id="270" r:id="rId18"/>
    <p:sldId id="271" r:id="rId19"/>
    <p:sldId id="266" r:id="rId20"/>
    <p:sldId id="267" r:id="rId21"/>
    <p:sldId id="268" r:id="rId22"/>
    <p:sldId id="269" r:id="rId23"/>
    <p:sldId id="272" r:id="rId24"/>
    <p:sldId id="274" r:id="rId25"/>
    <p:sldId id="273" r:id="rId26"/>
    <p:sldId id="275" r:id="rId27"/>
    <p:sldId id="277" r:id="rId28"/>
    <p:sldId id="296" r:id="rId29"/>
    <p:sldId id="297" r:id="rId30"/>
    <p:sldId id="298" r:id="rId31"/>
    <p:sldId id="294" r:id="rId32"/>
    <p:sldId id="278" r:id="rId33"/>
    <p:sldId id="289" r:id="rId3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8" autoAdjust="0"/>
    <p:restoredTop sz="94660"/>
  </p:normalViewPr>
  <p:slideViewPr>
    <p:cSldViewPr snapToGrid="0">
      <p:cViewPr varScale="1">
        <p:scale>
          <a:sx n="65" d="100"/>
          <a:sy n="65" d="100"/>
        </p:scale>
        <p:origin x="600"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CA824103-3C3B-4DA3-BB78-CF65226DB51E}" type="datetimeFigureOut">
              <a:rPr lang="it-IT" smtClean="0"/>
              <a:t>02/07/2019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B106BC9-1B70-4A06-B5CB-946015670374}" type="slidenum">
              <a:rPr lang="it-IT" smtClean="0"/>
              <a:t>‹N›</a:t>
            </a:fld>
            <a:endParaRPr lang="it-IT"/>
          </a:p>
        </p:txBody>
      </p:sp>
    </p:spTree>
    <p:extLst>
      <p:ext uri="{BB962C8B-B14F-4D97-AF65-F5344CB8AC3E}">
        <p14:creationId xmlns:p14="http://schemas.microsoft.com/office/powerpoint/2010/main" val="760370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A824103-3C3B-4DA3-BB78-CF65226DB51E}" type="datetimeFigureOut">
              <a:rPr lang="it-IT" smtClean="0"/>
              <a:t>02/07/2019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B106BC9-1B70-4A06-B5CB-946015670374}" type="slidenum">
              <a:rPr lang="it-IT" smtClean="0"/>
              <a:t>‹N›</a:t>
            </a:fld>
            <a:endParaRPr lang="it-IT"/>
          </a:p>
        </p:txBody>
      </p:sp>
    </p:spTree>
    <p:extLst>
      <p:ext uri="{BB962C8B-B14F-4D97-AF65-F5344CB8AC3E}">
        <p14:creationId xmlns:p14="http://schemas.microsoft.com/office/powerpoint/2010/main" val="2741235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A824103-3C3B-4DA3-BB78-CF65226DB51E}" type="datetimeFigureOut">
              <a:rPr lang="it-IT" smtClean="0"/>
              <a:t>02/07/2019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B106BC9-1B70-4A06-B5CB-946015670374}" type="slidenum">
              <a:rPr lang="it-IT" smtClean="0"/>
              <a:t>‹N›</a:t>
            </a:fld>
            <a:endParaRPr lang="it-IT"/>
          </a:p>
        </p:txBody>
      </p:sp>
    </p:spTree>
    <p:extLst>
      <p:ext uri="{BB962C8B-B14F-4D97-AF65-F5344CB8AC3E}">
        <p14:creationId xmlns:p14="http://schemas.microsoft.com/office/powerpoint/2010/main" val="2984831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A824103-3C3B-4DA3-BB78-CF65226DB51E}" type="datetimeFigureOut">
              <a:rPr lang="it-IT" smtClean="0"/>
              <a:t>02/07/2019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B106BC9-1B70-4A06-B5CB-946015670374}" type="slidenum">
              <a:rPr lang="it-IT" smtClean="0"/>
              <a:t>‹N›</a:t>
            </a:fld>
            <a:endParaRPr lang="it-IT"/>
          </a:p>
        </p:txBody>
      </p:sp>
    </p:spTree>
    <p:extLst>
      <p:ext uri="{BB962C8B-B14F-4D97-AF65-F5344CB8AC3E}">
        <p14:creationId xmlns:p14="http://schemas.microsoft.com/office/powerpoint/2010/main" val="1582862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CA824103-3C3B-4DA3-BB78-CF65226DB51E}" type="datetimeFigureOut">
              <a:rPr lang="it-IT" smtClean="0"/>
              <a:t>02/07/2019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B106BC9-1B70-4A06-B5CB-946015670374}" type="slidenum">
              <a:rPr lang="it-IT" smtClean="0"/>
              <a:t>‹N›</a:t>
            </a:fld>
            <a:endParaRPr lang="it-IT"/>
          </a:p>
        </p:txBody>
      </p:sp>
    </p:spTree>
    <p:extLst>
      <p:ext uri="{BB962C8B-B14F-4D97-AF65-F5344CB8AC3E}">
        <p14:creationId xmlns:p14="http://schemas.microsoft.com/office/powerpoint/2010/main" val="2994035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CA824103-3C3B-4DA3-BB78-CF65226DB51E}" type="datetimeFigureOut">
              <a:rPr lang="it-IT" smtClean="0"/>
              <a:t>02/07/2019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B106BC9-1B70-4A06-B5CB-946015670374}" type="slidenum">
              <a:rPr lang="it-IT" smtClean="0"/>
              <a:t>‹N›</a:t>
            </a:fld>
            <a:endParaRPr lang="it-IT"/>
          </a:p>
        </p:txBody>
      </p:sp>
    </p:spTree>
    <p:extLst>
      <p:ext uri="{BB962C8B-B14F-4D97-AF65-F5344CB8AC3E}">
        <p14:creationId xmlns:p14="http://schemas.microsoft.com/office/powerpoint/2010/main" val="2256930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CA824103-3C3B-4DA3-BB78-CF65226DB51E}" type="datetimeFigureOut">
              <a:rPr lang="it-IT" smtClean="0"/>
              <a:t>02/07/2019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3B106BC9-1B70-4A06-B5CB-946015670374}" type="slidenum">
              <a:rPr lang="it-IT" smtClean="0"/>
              <a:t>‹N›</a:t>
            </a:fld>
            <a:endParaRPr lang="it-IT"/>
          </a:p>
        </p:txBody>
      </p:sp>
    </p:spTree>
    <p:extLst>
      <p:ext uri="{BB962C8B-B14F-4D97-AF65-F5344CB8AC3E}">
        <p14:creationId xmlns:p14="http://schemas.microsoft.com/office/powerpoint/2010/main" val="3037027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CA824103-3C3B-4DA3-BB78-CF65226DB51E}" type="datetimeFigureOut">
              <a:rPr lang="it-IT" smtClean="0"/>
              <a:t>02/07/2019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3B106BC9-1B70-4A06-B5CB-946015670374}" type="slidenum">
              <a:rPr lang="it-IT" smtClean="0"/>
              <a:t>‹N›</a:t>
            </a:fld>
            <a:endParaRPr lang="it-IT"/>
          </a:p>
        </p:txBody>
      </p:sp>
    </p:spTree>
    <p:extLst>
      <p:ext uri="{BB962C8B-B14F-4D97-AF65-F5344CB8AC3E}">
        <p14:creationId xmlns:p14="http://schemas.microsoft.com/office/powerpoint/2010/main" val="3528891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A824103-3C3B-4DA3-BB78-CF65226DB51E}" type="datetimeFigureOut">
              <a:rPr lang="it-IT" smtClean="0"/>
              <a:t>02/07/2019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3B106BC9-1B70-4A06-B5CB-946015670374}" type="slidenum">
              <a:rPr lang="it-IT" smtClean="0"/>
              <a:t>‹N›</a:t>
            </a:fld>
            <a:endParaRPr lang="it-IT"/>
          </a:p>
        </p:txBody>
      </p:sp>
    </p:spTree>
    <p:extLst>
      <p:ext uri="{BB962C8B-B14F-4D97-AF65-F5344CB8AC3E}">
        <p14:creationId xmlns:p14="http://schemas.microsoft.com/office/powerpoint/2010/main" val="2491901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CA824103-3C3B-4DA3-BB78-CF65226DB51E}" type="datetimeFigureOut">
              <a:rPr lang="it-IT" smtClean="0"/>
              <a:t>02/07/2019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B106BC9-1B70-4A06-B5CB-946015670374}" type="slidenum">
              <a:rPr lang="it-IT" smtClean="0"/>
              <a:t>‹N›</a:t>
            </a:fld>
            <a:endParaRPr lang="it-IT"/>
          </a:p>
        </p:txBody>
      </p:sp>
    </p:spTree>
    <p:extLst>
      <p:ext uri="{BB962C8B-B14F-4D97-AF65-F5344CB8AC3E}">
        <p14:creationId xmlns:p14="http://schemas.microsoft.com/office/powerpoint/2010/main" val="127596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CA824103-3C3B-4DA3-BB78-CF65226DB51E}" type="datetimeFigureOut">
              <a:rPr lang="it-IT" smtClean="0"/>
              <a:t>02/07/2019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B106BC9-1B70-4A06-B5CB-946015670374}" type="slidenum">
              <a:rPr lang="it-IT" smtClean="0"/>
              <a:t>‹N›</a:t>
            </a:fld>
            <a:endParaRPr lang="it-IT"/>
          </a:p>
        </p:txBody>
      </p:sp>
    </p:spTree>
    <p:extLst>
      <p:ext uri="{BB962C8B-B14F-4D97-AF65-F5344CB8AC3E}">
        <p14:creationId xmlns:p14="http://schemas.microsoft.com/office/powerpoint/2010/main" val="1636008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824103-3C3B-4DA3-BB78-CF65226DB51E}" type="datetimeFigureOut">
              <a:rPr lang="it-IT" smtClean="0"/>
              <a:t>02/07/2019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106BC9-1B70-4A06-B5CB-946015670374}" type="slidenum">
              <a:rPr lang="it-IT" smtClean="0"/>
              <a:t>‹N›</a:t>
            </a:fld>
            <a:endParaRPr lang="it-IT"/>
          </a:p>
        </p:txBody>
      </p:sp>
    </p:spTree>
    <p:extLst>
      <p:ext uri="{BB962C8B-B14F-4D97-AF65-F5344CB8AC3E}">
        <p14:creationId xmlns:p14="http://schemas.microsoft.com/office/powerpoint/2010/main" val="831821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smartplayer.cut-e.com/app/lt/run/2EJZE"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smartplayer.cut-e.com/app/lt/run/2EJZ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a:extLst>
              <a:ext uri="{FF2B5EF4-FFF2-40B4-BE49-F238E27FC236}">
                <a16:creationId xmlns:a16="http://schemas.microsoft.com/office/drawing/2014/main" id="{1AE63CB3-3A6A-4B42-9D45-D44132414D37}"/>
              </a:ext>
            </a:extLst>
          </p:cNvPr>
          <p:cNvSpPr/>
          <p:nvPr/>
        </p:nvSpPr>
        <p:spPr>
          <a:xfrm>
            <a:off x="396077" y="190704"/>
            <a:ext cx="4415525" cy="6586614"/>
          </a:xfrm>
          <a:prstGeom prst="rect">
            <a:avLst/>
          </a:prstGeom>
          <a:solidFill>
            <a:schemeClr val="accent5">
              <a:lumMod val="5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483289E0-919C-4536-B178-1BA9E396FBF6}"/>
              </a:ext>
            </a:extLst>
          </p:cNvPr>
          <p:cNvSpPr>
            <a:spLocks noGrp="1"/>
          </p:cNvSpPr>
          <p:nvPr>
            <p:ph type="title"/>
          </p:nvPr>
        </p:nvSpPr>
        <p:spPr>
          <a:xfrm>
            <a:off x="3209772" y="306136"/>
            <a:ext cx="10515600" cy="1325563"/>
          </a:xfrm>
        </p:spPr>
        <p:txBody>
          <a:bodyPr/>
          <a:lstStyle/>
          <a:p>
            <a:pPr algn="ctr"/>
            <a:r>
              <a:rPr lang="it-IT" dirty="0" err="1"/>
              <a:t>Final</a:t>
            </a:r>
            <a:r>
              <a:rPr lang="it-IT" dirty="0"/>
              <a:t> </a:t>
            </a:r>
            <a:r>
              <a:rPr lang="it-IT" dirty="0" err="1"/>
              <a:t>Exam</a:t>
            </a:r>
            <a:endParaRPr lang="it-IT" dirty="0"/>
          </a:p>
        </p:txBody>
      </p:sp>
      <p:sp>
        <p:nvSpPr>
          <p:cNvPr id="3" name="Segnaposto contenuto 2">
            <a:extLst>
              <a:ext uri="{FF2B5EF4-FFF2-40B4-BE49-F238E27FC236}">
                <a16:creationId xmlns:a16="http://schemas.microsoft.com/office/drawing/2014/main" id="{E9648022-B08A-42E7-A9EF-E63ADB9989AB}"/>
              </a:ext>
            </a:extLst>
          </p:cNvPr>
          <p:cNvSpPr>
            <a:spLocks noGrp="1"/>
          </p:cNvSpPr>
          <p:nvPr>
            <p:ph idx="1"/>
          </p:nvPr>
        </p:nvSpPr>
        <p:spPr>
          <a:xfrm>
            <a:off x="5080542" y="2160629"/>
            <a:ext cx="6102113" cy="1797746"/>
          </a:xfrm>
        </p:spPr>
        <p:txBody>
          <a:bodyPr>
            <a:normAutofit fontScale="92500"/>
          </a:bodyPr>
          <a:lstStyle/>
          <a:p>
            <a:pPr marL="0" indent="0">
              <a:buNone/>
            </a:pPr>
            <a:r>
              <a:rPr lang="en-US" dirty="0"/>
              <a:t>Referring to the exercise on human capital and to company visits, complete the application to work in MSC Cruises in the position described in the presentation slide.</a:t>
            </a:r>
            <a:endParaRPr lang="it-IT" dirty="0"/>
          </a:p>
        </p:txBody>
      </p:sp>
      <p:sp>
        <p:nvSpPr>
          <p:cNvPr id="4" name="Titolo 1">
            <a:extLst>
              <a:ext uri="{FF2B5EF4-FFF2-40B4-BE49-F238E27FC236}">
                <a16:creationId xmlns:a16="http://schemas.microsoft.com/office/drawing/2014/main" id="{BAD26700-0EA7-408F-BA37-658E295B1FD5}"/>
              </a:ext>
            </a:extLst>
          </p:cNvPr>
          <p:cNvSpPr txBox="1">
            <a:spLocks/>
          </p:cNvSpPr>
          <p:nvPr/>
        </p:nvSpPr>
        <p:spPr>
          <a:xfrm>
            <a:off x="396077" y="3251209"/>
            <a:ext cx="6615953" cy="16459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2800" dirty="0">
                <a:solidFill>
                  <a:schemeClr val="bg1"/>
                </a:solidFill>
              </a:rPr>
              <a:t>ANALYSIS TOURIST FLOWS </a:t>
            </a:r>
          </a:p>
          <a:p>
            <a:r>
              <a:rPr lang="it-IT" sz="2800" dirty="0">
                <a:solidFill>
                  <a:schemeClr val="bg1"/>
                </a:solidFill>
              </a:rPr>
              <a:t>19_20</a:t>
            </a:r>
          </a:p>
        </p:txBody>
      </p:sp>
      <p:sp>
        <p:nvSpPr>
          <p:cNvPr id="5" name="Sottotitolo 2">
            <a:extLst>
              <a:ext uri="{FF2B5EF4-FFF2-40B4-BE49-F238E27FC236}">
                <a16:creationId xmlns:a16="http://schemas.microsoft.com/office/drawing/2014/main" id="{7287B7E6-4AE1-40A1-92F9-8F906A48FAF8}"/>
              </a:ext>
            </a:extLst>
          </p:cNvPr>
          <p:cNvSpPr txBox="1">
            <a:spLocks/>
          </p:cNvSpPr>
          <p:nvPr/>
        </p:nvSpPr>
        <p:spPr>
          <a:xfrm>
            <a:off x="396077" y="5212569"/>
            <a:ext cx="6801612" cy="44321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it-IT" sz="2000" dirty="0">
                <a:solidFill>
                  <a:schemeClr val="bg1"/>
                </a:solidFill>
              </a:rPr>
              <a:t>Prof. Lucio Parascandolo</a:t>
            </a:r>
          </a:p>
        </p:txBody>
      </p:sp>
    </p:spTree>
    <p:extLst>
      <p:ext uri="{BB962C8B-B14F-4D97-AF65-F5344CB8AC3E}">
        <p14:creationId xmlns:p14="http://schemas.microsoft.com/office/powerpoint/2010/main" val="3597802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p:nvPr/>
        </p:nvPicPr>
        <p:blipFill rotWithShape="1">
          <a:blip r:embed="rId2">
            <a:extLst>
              <a:ext uri="{28A0092B-C50C-407E-A947-70E740481C1C}">
                <a14:useLocalDpi xmlns:a14="http://schemas.microsoft.com/office/drawing/2010/main" val="0"/>
              </a:ext>
            </a:extLst>
          </a:blip>
          <a:srcRect b="55176"/>
          <a:stretch/>
        </p:blipFill>
        <p:spPr>
          <a:xfrm>
            <a:off x="2199503" y="1057722"/>
            <a:ext cx="7816850" cy="4119759"/>
          </a:xfrm>
          <a:prstGeom prst="rect">
            <a:avLst/>
          </a:prstGeom>
        </p:spPr>
      </p:pic>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84679" y="5814456"/>
            <a:ext cx="1728380" cy="768259"/>
          </a:xfrm>
          <a:prstGeom prst="rect">
            <a:avLst/>
          </a:prstGeom>
        </p:spPr>
      </p:pic>
    </p:spTree>
    <p:extLst>
      <p:ext uri="{BB962C8B-B14F-4D97-AF65-F5344CB8AC3E}">
        <p14:creationId xmlns:p14="http://schemas.microsoft.com/office/powerpoint/2010/main" val="25221818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p:cNvPicPr/>
          <p:nvPr/>
        </p:nvPicPr>
        <p:blipFill rotWithShape="1">
          <a:blip r:embed="rId2">
            <a:extLst>
              <a:ext uri="{28A0092B-C50C-407E-A947-70E740481C1C}">
                <a14:useLocalDpi xmlns:a14="http://schemas.microsoft.com/office/drawing/2010/main" val="0"/>
              </a:ext>
            </a:extLst>
          </a:blip>
          <a:srcRect t="44286"/>
          <a:stretch/>
        </p:blipFill>
        <p:spPr>
          <a:xfrm>
            <a:off x="420558" y="197707"/>
            <a:ext cx="11133009" cy="6783861"/>
          </a:xfrm>
          <a:prstGeom prst="rect">
            <a:avLst/>
          </a:prstGeom>
        </p:spPr>
      </p:pic>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84679" y="5814456"/>
            <a:ext cx="1728380" cy="768259"/>
          </a:xfrm>
          <a:prstGeom prst="rect">
            <a:avLst/>
          </a:prstGeom>
        </p:spPr>
      </p:pic>
    </p:spTree>
    <p:extLst>
      <p:ext uri="{BB962C8B-B14F-4D97-AF65-F5344CB8AC3E}">
        <p14:creationId xmlns:p14="http://schemas.microsoft.com/office/powerpoint/2010/main" val="1486733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p:nvPr/>
        </p:nvPicPr>
        <p:blipFill>
          <a:blip r:embed="rId2">
            <a:extLst>
              <a:ext uri="{28A0092B-C50C-407E-A947-70E740481C1C}">
                <a14:useLocalDpi xmlns:a14="http://schemas.microsoft.com/office/drawing/2010/main" val="0"/>
              </a:ext>
            </a:extLst>
          </a:blip>
          <a:stretch>
            <a:fillRect/>
          </a:stretch>
        </p:blipFill>
        <p:spPr>
          <a:xfrm>
            <a:off x="391048" y="265739"/>
            <a:ext cx="2982595" cy="543560"/>
          </a:xfrm>
          <a:prstGeom prst="rect">
            <a:avLst/>
          </a:prstGeom>
        </p:spPr>
      </p:pic>
      <p:sp>
        <p:nvSpPr>
          <p:cNvPr id="5" name="Casella di testo 2"/>
          <p:cNvSpPr txBox="1">
            <a:spLocks noChangeArrowheads="1"/>
          </p:cNvSpPr>
          <p:nvPr/>
        </p:nvSpPr>
        <p:spPr bwMode="auto">
          <a:xfrm>
            <a:off x="476138" y="1186806"/>
            <a:ext cx="2897505" cy="5219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dirty="0" err="1">
                <a:effectLst/>
                <a:latin typeface="Calibri" panose="020F0502020204030204" pitchFamily="34" charset="0"/>
                <a:ea typeface="Calibri" panose="020F0502020204030204" pitchFamily="34" charset="0"/>
                <a:cs typeface="Times New Roman" panose="02020603050405020304" pitchFamily="18" charset="0"/>
              </a:rPr>
              <a:t>Name</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asella di testo 2"/>
          <p:cNvSpPr txBox="1">
            <a:spLocks noChangeArrowheads="1"/>
          </p:cNvSpPr>
          <p:nvPr/>
        </p:nvSpPr>
        <p:spPr bwMode="auto">
          <a:xfrm>
            <a:off x="3516518" y="1195061"/>
            <a:ext cx="2897505" cy="5219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Surname</a:t>
            </a:r>
          </a:p>
        </p:txBody>
      </p:sp>
      <p:sp>
        <p:nvSpPr>
          <p:cNvPr id="7" name="Casella di testo 2"/>
          <p:cNvSpPr txBox="1">
            <a:spLocks noChangeArrowheads="1"/>
          </p:cNvSpPr>
          <p:nvPr/>
        </p:nvSpPr>
        <p:spPr bwMode="auto">
          <a:xfrm>
            <a:off x="476138" y="1919982"/>
            <a:ext cx="2908935" cy="5219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birth date</a:t>
            </a:r>
          </a:p>
        </p:txBody>
      </p:sp>
      <p:sp>
        <p:nvSpPr>
          <p:cNvPr id="10" name="Casella di testo 2"/>
          <p:cNvSpPr txBox="1">
            <a:spLocks noChangeArrowheads="1"/>
          </p:cNvSpPr>
          <p:nvPr/>
        </p:nvSpPr>
        <p:spPr bwMode="auto">
          <a:xfrm>
            <a:off x="470422" y="2566729"/>
            <a:ext cx="2908935" cy="5219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Country</a:t>
            </a:r>
          </a:p>
        </p:txBody>
      </p:sp>
      <p:sp>
        <p:nvSpPr>
          <p:cNvPr id="11" name="Casella di testo 2"/>
          <p:cNvSpPr txBox="1">
            <a:spLocks noChangeArrowheads="1"/>
          </p:cNvSpPr>
          <p:nvPr/>
        </p:nvSpPr>
        <p:spPr bwMode="auto">
          <a:xfrm>
            <a:off x="3518422" y="2566094"/>
            <a:ext cx="2908935" cy="5219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City</a:t>
            </a:r>
          </a:p>
        </p:txBody>
      </p:sp>
      <p:sp>
        <p:nvSpPr>
          <p:cNvPr id="12" name="Casella di testo 2"/>
          <p:cNvSpPr txBox="1">
            <a:spLocks noChangeArrowheads="1"/>
          </p:cNvSpPr>
          <p:nvPr/>
        </p:nvSpPr>
        <p:spPr bwMode="auto">
          <a:xfrm>
            <a:off x="464708" y="3237924"/>
            <a:ext cx="2908935" cy="5219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Zip Code</a:t>
            </a:r>
          </a:p>
        </p:txBody>
      </p:sp>
      <p:sp>
        <p:nvSpPr>
          <p:cNvPr id="13" name="Casella di testo 2"/>
          <p:cNvSpPr txBox="1">
            <a:spLocks noChangeArrowheads="1"/>
          </p:cNvSpPr>
          <p:nvPr/>
        </p:nvSpPr>
        <p:spPr bwMode="auto">
          <a:xfrm>
            <a:off x="3547632" y="3237924"/>
            <a:ext cx="2908935" cy="5219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Telephone number</a:t>
            </a:r>
          </a:p>
        </p:txBody>
      </p:sp>
      <p:sp>
        <p:nvSpPr>
          <p:cNvPr id="14" name="Casella di testo 2"/>
          <p:cNvSpPr txBox="1">
            <a:spLocks noChangeArrowheads="1"/>
          </p:cNvSpPr>
          <p:nvPr/>
        </p:nvSpPr>
        <p:spPr bwMode="auto">
          <a:xfrm>
            <a:off x="464707" y="3851969"/>
            <a:ext cx="2908935" cy="5219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Mail adress</a:t>
            </a:r>
          </a:p>
        </p:txBody>
      </p:sp>
      <p:sp>
        <p:nvSpPr>
          <p:cNvPr id="15" name="Casella di testo 2"/>
          <p:cNvSpPr txBox="1">
            <a:spLocks noChangeArrowheads="1"/>
          </p:cNvSpPr>
          <p:nvPr/>
        </p:nvSpPr>
        <p:spPr bwMode="auto">
          <a:xfrm>
            <a:off x="3547632" y="3851969"/>
            <a:ext cx="2908935" cy="5219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Skype id</a:t>
            </a:r>
          </a:p>
        </p:txBody>
      </p:sp>
      <p:sp>
        <p:nvSpPr>
          <p:cNvPr id="17" name="Rectangle 15"/>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it-IT" sz="1800" b="0" i="0" u="none" strike="noStrike" cap="none" normalizeH="0" baseline="0">
              <a:ln>
                <a:noFill/>
              </a:ln>
              <a:solidFill>
                <a:schemeClr val="tx1"/>
              </a:solidFill>
              <a:effectLst/>
              <a:latin typeface="Arial" panose="020B0604020202020204" pitchFamily="34" charset="0"/>
            </a:endParaRPr>
          </a:p>
        </p:txBody>
      </p:sp>
      <p:sp>
        <p:nvSpPr>
          <p:cNvPr id="18" name="CasellaDiTesto 17"/>
          <p:cNvSpPr txBox="1"/>
          <p:nvPr/>
        </p:nvSpPr>
        <p:spPr>
          <a:xfrm>
            <a:off x="3499842" y="1956896"/>
            <a:ext cx="718458" cy="369332"/>
          </a:xfrm>
          <a:prstGeom prst="rect">
            <a:avLst/>
          </a:prstGeom>
          <a:noFill/>
        </p:spPr>
        <p:txBody>
          <a:bodyPr wrap="square" rtlCol="0">
            <a:spAutoFit/>
          </a:bodyPr>
          <a:lstStyle/>
          <a:p>
            <a:pPr marL="285750" indent="-285750">
              <a:buFont typeface="Wingdings" panose="05000000000000000000" pitchFamily="2" charset="2"/>
              <a:buChar char="q"/>
            </a:pPr>
            <a:r>
              <a:rPr lang="it-IT" dirty="0"/>
              <a:t>M</a:t>
            </a:r>
          </a:p>
        </p:txBody>
      </p:sp>
      <p:sp>
        <p:nvSpPr>
          <p:cNvPr id="19" name="CasellaDiTesto 18"/>
          <p:cNvSpPr txBox="1"/>
          <p:nvPr/>
        </p:nvSpPr>
        <p:spPr>
          <a:xfrm>
            <a:off x="4333069" y="1956896"/>
            <a:ext cx="718458" cy="369332"/>
          </a:xfrm>
          <a:prstGeom prst="rect">
            <a:avLst/>
          </a:prstGeom>
          <a:noFill/>
        </p:spPr>
        <p:txBody>
          <a:bodyPr wrap="square" rtlCol="0">
            <a:spAutoFit/>
          </a:bodyPr>
          <a:lstStyle/>
          <a:p>
            <a:pPr marL="285750" indent="-285750">
              <a:buFont typeface="Wingdings" panose="05000000000000000000" pitchFamily="2" charset="2"/>
              <a:buChar char="q"/>
            </a:pPr>
            <a:r>
              <a:rPr lang="it-IT" dirty="0"/>
              <a:t>F</a:t>
            </a:r>
          </a:p>
        </p:txBody>
      </p:sp>
      <p:pic>
        <p:nvPicPr>
          <p:cNvPr id="20" name="Immagin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84679" y="5814456"/>
            <a:ext cx="1728380" cy="768259"/>
          </a:xfrm>
          <a:prstGeom prst="rect">
            <a:avLst/>
          </a:prstGeom>
        </p:spPr>
      </p:pic>
    </p:spTree>
    <p:extLst>
      <p:ext uri="{BB962C8B-B14F-4D97-AF65-F5344CB8AC3E}">
        <p14:creationId xmlns:p14="http://schemas.microsoft.com/office/powerpoint/2010/main" val="7704512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p:nvPr/>
        </p:nvPicPr>
        <p:blipFill>
          <a:blip r:embed="rId2">
            <a:extLst>
              <a:ext uri="{28A0092B-C50C-407E-A947-70E740481C1C}">
                <a14:useLocalDpi xmlns:a14="http://schemas.microsoft.com/office/drawing/2010/main" val="0"/>
              </a:ext>
            </a:extLst>
          </a:blip>
          <a:stretch>
            <a:fillRect/>
          </a:stretch>
        </p:blipFill>
        <p:spPr>
          <a:xfrm>
            <a:off x="453724" y="305701"/>
            <a:ext cx="2733675" cy="809625"/>
          </a:xfrm>
          <a:prstGeom prst="rect">
            <a:avLst/>
          </a:prstGeom>
        </p:spPr>
      </p:pic>
      <p:sp>
        <p:nvSpPr>
          <p:cNvPr id="5" name="Casella di testo 2"/>
          <p:cNvSpPr txBox="1">
            <a:spLocks noChangeArrowheads="1"/>
          </p:cNvSpPr>
          <p:nvPr/>
        </p:nvSpPr>
        <p:spPr bwMode="auto">
          <a:xfrm>
            <a:off x="453723" y="1487187"/>
            <a:ext cx="10111303" cy="5219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Degree</a:t>
            </a:r>
          </a:p>
        </p:txBody>
      </p:sp>
      <p:sp>
        <p:nvSpPr>
          <p:cNvPr id="6" name="Casella di testo 2"/>
          <p:cNvSpPr txBox="1">
            <a:spLocks noChangeArrowheads="1"/>
          </p:cNvSpPr>
          <p:nvPr/>
        </p:nvSpPr>
        <p:spPr bwMode="auto">
          <a:xfrm>
            <a:off x="453723" y="2188862"/>
            <a:ext cx="10111303" cy="5219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School</a:t>
            </a:r>
          </a:p>
        </p:txBody>
      </p:sp>
      <p:sp>
        <p:nvSpPr>
          <p:cNvPr id="7" name="Casella di testo 2"/>
          <p:cNvSpPr txBox="1">
            <a:spLocks noChangeArrowheads="1"/>
          </p:cNvSpPr>
          <p:nvPr/>
        </p:nvSpPr>
        <p:spPr bwMode="auto">
          <a:xfrm>
            <a:off x="453723" y="2848078"/>
            <a:ext cx="4933945" cy="5219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Start date</a:t>
            </a:r>
          </a:p>
        </p:txBody>
      </p:sp>
      <p:sp>
        <p:nvSpPr>
          <p:cNvPr id="8" name="Casella di testo 2"/>
          <p:cNvSpPr txBox="1">
            <a:spLocks noChangeArrowheads="1"/>
          </p:cNvSpPr>
          <p:nvPr/>
        </p:nvSpPr>
        <p:spPr bwMode="auto">
          <a:xfrm>
            <a:off x="5631081" y="2853707"/>
            <a:ext cx="4933945" cy="5219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End date</a:t>
            </a:r>
          </a:p>
        </p:txBody>
      </p:sp>
      <p:sp>
        <p:nvSpPr>
          <p:cNvPr id="9" name="Casella di testo 2"/>
          <p:cNvSpPr txBox="1">
            <a:spLocks noChangeArrowheads="1"/>
          </p:cNvSpPr>
          <p:nvPr/>
        </p:nvSpPr>
        <p:spPr bwMode="auto">
          <a:xfrm>
            <a:off x="453722" y="3465847"/>
            <a:ext cx="4933945" cy="5219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Field of study</a:t>
            </a:r>
          </a:p>
        </p:txBody>
      </p:sp>
      <p:sp>
        <p:nvSpPr>
          <p:cNvPr id="10" name="Casella di testo 2"/>
          <p:cNvSpPr txBox="1">
            <a:spLocks noChangeArrowheads="1"/>
          </p:cNvSpPr>
          <p:nvPr/>
        </p:nvSpPr>
        <p:spPr bwMode="auto">
          <a:xfrm>
            <a:off x="5631081" y="3465847"/>
            <a:ext cx="4933945" cy="5219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Grade</a:t>
            </a:r>
          </a:p>
        </p:txBody>
      </p:sp>
      <p:sp>
        <p:nvSpPr>
          <p:cNvPr id="11" name="Casella di testo 2"/>
          <p:cNvSpPr txBox="1">
            <a:spLocks noChangeArrowheads="1"/>
          </p:cNvSpPr>
          <p:nvPr/>
        </p:nvSpPr>
        <p:spPr bwMode="auto">
          <a:xfrm>
            <a:off x="453722" y="4140715"/>
            <a:ext cx="10111304" cy="148399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Extra </a:t>
            </a:r>
            <a:r>
              <a:rPr lang="it-IT" sz="1100" dirty="0" err="1">
                <a:effectLst/>
                <a:latin typeface="Calibri" panose="020F0502020204030204" pitchFamily="34" charset="0"/>
                <a:ea typeface="Calibri" panose="020F0502020204030204" pitchFamily="34" charset="0"/>
                <a:cs typeface="Times New Roman" panose="02020603050405020304" pitchFamily="18" charset="0"/>
              </a:rPr>
              <a:t>curricular</a:t>
            </a:r>
            <a:r>
              <a:rPr lang="it-IT" sz="1100" dirty="0">
                <a:effectLst/>
                <a:latin typeface="Calibri" panose="020F0502020204030204" pitchFamily="34" charset="0"/>
                <a:ea typeface="Calibri" panose="020F0502020204030204" pitchFamily="34" charset="0"/>
                <a:cs typeface="Times New Roman" panose="02020603050405020304" pitchFamily="18" charset="0"/>
              </a:rPr>
              <a:t> </a:t>
            </a:r>
            <a:r>
              <a:rPr lang="it-IT" sz="1100" dirty="0" err="1">
                <a:effectLst/>
                <a:latin typeface="Calibri" panose="020F0502020204030204" pitchFamily="34" charset="0"/>
                <a:ea typeface="Calibri" panose="020F0502020204030204" pitchFamily="34" charset="0"/>
                <a:cs typeface="Times New Roman" panose="02020603050405020304" pitchFamily="18" charset="0"/>
              </a:rPr>
              <a:t>activities</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tangle 8"/>
          <p:cNvSpPr>
            <a:spLocks noChangeArrowheads="1"/>
          </p:cNvSpPr>
          <p:nvPr/>
        </p:nvSpPr>
        <p:spPr bwMode="auto">
          <a:xfrm>
            <a:off x="-404797" y="-4275438"/>
            <a:ext cx="2067927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it-IT"/>
          </a:p>
        </p:txBody>
      </p:sp>
      <p:pic>
        <p:nvPicPr>
          <p:cNvPr id="13" name="Immagin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84679" y="5814456"/>
            <a:ext cx="1728380" cy="768259"/>
          </a:xfrm>
          <a:prstGeom prst="rect">
            <a:avLst/>
          </a:prstGeom>
        </p:spPr>
      </p:pic>
    </p:spTree>
    <p:extLst>
      <p:ext uri="{BB962C8B-B14F-4D97-AF65-F5344CB8AC3E}">
        <p14:creationId xmlns:p14="http://schemas.microsoft.com/office/powerpoint/2010/main" val="42046708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p:nvPr/>
        </p:nvPicPr>
        <p:blipFill>
          <a:blip r:embed="rId2">
            <a:extLst>
              <a:ext uri="{28A0092B-C50C-407E-A947-70E740481C1C}">
                <a14:useLocalDpi xmlns:a14="http://schemas.microsoft.com/office/drawing/2010/main" val="0"/>
              </a:ext>
            </a:extLst>
          </a:blip>
          <a:stretch>
            <a:fillRect/>
          </a:stretch>
        </p:blipFill>
        <p:spPr>
          <a:xfrm>
            <a:off x="397295" y="247589"/>
            <a:ext cx="3983355" cy="629285"/>
          </a:xfrm>
          <a:prstGeom prst="rect">
            <a:avLst/>
          </a:prstGeom>
        </p:spPr>
      </p:pic>
      <p:sp>
        <p:nvSpPr>
          <p:cNvPr id="5" name="Rettangolo 4"/>
          <p:cNvSpPr/>
          <p:nvPr/>
        </p:nvSpPr>
        <p:spPr>
          <a:xfrm>
            <a:off x="397294" y="1116397"/>
            <a:ext cx="8091797" cy="369332"/>
          </a:xfrm>
          <a:prstGeom prst="rect">
            <a:avLst/>
          </a:prstGeom>
        </p:spPr>
        <p:txBody>
          <a:bodyPr wrap="square">
            <a:spAutoFit/>
          </a:bodyPr>
          <a:lstStyle/>
          <a:p>
            <a:pPr marL="285750" indent="-285750">
              <a:buFont typeface="Wingdings" panose="05000000000000000000" pitchFamily="2" charset="2"/>
              <a:buChar char="q"/>
            </a:pPr>
            <a:r>
              <a:rPr lang="it-IT" dirty="0">
                <a:effectLst/>
                <a:latin typeface="Calibri" panose="020F0502020204030204" pitchFamily="34" charset="0"/>
                <a:ea typeface="Calibri" panose="020F0502020204030204" pitchFamily="34" charset="0"/>
                <a:cs typeface="Times New Roman" panose="02020603050405020304" pitchFamily="18" charset="0"/>
              </a:rPr>
              <a:t>Are </a:t>
            </a:r>
            <a:r>
              <a:rPr lang="it-IT" dirty="0" err="1">
                <a:effectLst/>
                <a:latin typeface="Calibri" panose="020F0502020204030204" pitchFamily="34" charset="0"/>
                <a:ea typeface="Calibri" panose="020F0502020204030204" pitchFamily="34" charset="0"/>
                <a:cs typeface="Times New Roman" panose="02020603050405020304" pitchFamily="18" charset="0"/>
              </a:rPr>
              <a:t>you</a:t>
            </a:r>
            <a:r>
              <a:rPr lang="it-IT" dirty="0">
                <a:effectLst/>
                <a:latin typeface="Calibri" panose="020F0502020204030204" pitchFamily="34" charset="0"/>
                <a:ea typeface="Calibri" panose="020F0502020204030204" pitchFamily="34" charset="0"/>
                <a:cs typeface="Times New Roman" panose="02020603050405020304" pitchFamily="18" charset="0"/>
              </a:rPr>
              <a:t> </a:t>
            </a:r>
            <a:r>
              <a:rPr lang="it-IT" dirty="0" err="1">
                <a:effectLst/>
                <a:latin typeface="Calibri" panose="020F0502020204030204" pitchFamily="34" charset="0"/>
                <a:ea typeface="Calibri" panose="020F0502020204030204" pitchFamily="34" charset="0"/>
                <a:cs typeface="Times New Roman" panose="02020603050405020304" pitchFamily="18" charset="0"/>
              </a:rPr>
              <a:t>working</a:t>
            </a:r>
            <a:r>
              <a:rPr lang="it-IT" dirty="0">
                <a:effectLst/>
                <a:latin typeface="Calibri" panose="020F0502020204030204" pitchFamily="34" charset="0"/>
                <a:ea typeface="Calibri" panose="020F0502020204030204" pitchFamily="34" charset="0"/>
                <a:cs typeface="Times New Roman" panose="02020603050405020304" pitchFamily="18" charset="0"/>
              </a:rPr>
              <a:t> or </a:t>
            </a:r>
            <a:r>
              <a:rPr lang="it-IT" dirty="0" err="1">
                <a:effectLst/>
                <a:latin typeface="Calibri" panose="020F0502020204030204" pitchFamily="34" charset="0"/>
                <a:ea typeface="Calibri" panose="020F0502020204030204" pitchFamily="34" charset="0"/>
                <a:cs typeface="Times New Roman" panose="02020603050405020304" pitchFamily="18" charset="0"/>
              </a:rPr>
              <a:t>have</a:t>
            </a:r>
            <a:r>
              <a:rPr lang="it-IT" dirty="0">
                <a:effectLst/>
                <a:latin typeface="Calibri" panose="020F0502020204030204" pitchFamily="34" charset="0"/>
                <a:ea typeface="Calibri" panose="020F0502020204030204" pitchFamily="34" charset="0"/>
                <a:cs typeface="Times New Roman" panose="02020603050405020304" pitchFamily="18" charset="0"/>
              </a:rPr>
              <a:t> </a:t>
            </a:r>
            <a:r>
              <a:rPr lang="it-IT" dirty="0" err="1">
                <a:effectLst/>
                <a:latin typeface="Calibri" panose="020F0502020204030204" pitchFamily="34" charset="0"/>
                <a:ea typeface="Calibri" panose="020F0502020204030204" pitchFamily="34" charset="0"/>
                <a:cs typeface="Times New Roman" panose="02020603050405020304" pitchFamily="18" charset="0"/>
              </a:rPr>
              <a:t>you</a:t>
            </a:r>
            <a:r>
              <a:rPr lang="it-IT" dirty="0">
                <a:effectLst/>
                <a:latin typeface="Calibri" panose="020F0502020204030204" pitchFamily="34" charset="0"/>
                <a:ea typeface="Calibri" panose="020F0502020204030204" pitchFamily="34" charset="0"/>
                <a:cs typeface="Times New Roman" panose="02020603050405020304" pitchFamily="18" charset="0"/>
              </a:rPr>
              <a:t> </a:t>
            </a:r>
            <a:r>
              <a:rPr lang="it-IT" dirty="0" err="1">
                <a:effectLst/>
                <a:latin typeface="Calibri" panose="020F0502020204030204" pitchFamily="34" charset="0"/>
                <a:ea typeface="Calibri" panose="020F0502020204030204" pitchFamily="34" charset="0"/>
                <a:cs typeface="Times New Roman" panose="02020603050405020304" pitchFamily="18" charset="0"/>
              </a:rPr>
              <a:t>ever</a:t>
            </a:r>
            <a:r>
              <a:rPr lang="it-IT" dirty="0">
                <a:effectLst/>
                <a:latin typeface="Calibri" panose="020F0502020204030204" pitchFamily="34" charset="0"/>
                <a:ea typeface="Calibri" panose="020F0502020204030204" pitchFamily="34" charset="0"/>
                <a:cs typeface="Times New Roman" panose="02020603050405020304" pitchFamily="18" charset="0"/>
              </a:rPr>
              <a:t> </a:t>
            </a:r>
            <a:r>
              <a:rPr lang="it-IT" dirty="0" err="1">
                <a:effectLst/>
                <a:latin typeface="Calibri" panose="020F0502020204030204" pitchFamily="34" charset="0"/>
                <a:ea typeface="Calibri" panose="020F0502020204030204" pitchFamily="34" charset="0"/>
                <a:cs typeface="Times New Roman" panose="02020603050405020304" pitchFamily="18" charset="0"/>
              </a:rPr>
              <a:t>worked</a:t>
            </a:r>
            <a:r>
              <a:rPr lang="it-IT" dirty="0">
                <a:effectLst/>
                <a:latin typeface="Calibri" panose="020F0502020204030204" pitchFamily="34" charset="0"/>
                <a:ea typeface="Calibri" panose="020F0502020204030204" pitchFamily="34" charset="0"/>
                <a:cs typeface="Times New Roman" panose="02020603050405020304" pitchFamily="18" charset="0"/>
              </a:rPr>
              <a:t> for MSC </a:t>
            </a:r>
            <a:r>
              <a:rPr lang="it-IT" dirty="0" err="1">
                <a:effectLst/>
                <a:latin typeface="Calibri" panose="020F0502020204030204" pitchFamily="34" charset="0"/>
                <a:ea typeface="Calibri" panose="020F0502020204030204" pitchFamily="34" charset="0"/>
                <a:cs typeface="Times New Roman" panose="02020603050405020304" pitchFamily="18" charset="0"/>
              </a:rPr>
              <a:t>Cruises</a:t>
            </a:r>
            <a:r>
              <a:rPr lang="it-IT" dirty="0">
                <a:effectLst/>
                <a:latin typeface="Calibri" panose="020F0502020204030204" pitchFamily="34" charset="0"/>
                <a:ea typeface="Calibri" panose="020F0502020204030204" pitchFamily="34" charset="0"/>
                <a:cs typeface="Times New Roman" panose="02020603050405020304" pitchFamily="18" charset="0"/>
              </a:rPr>
              <a:t> </a:t>
            </a:r>
            <a:r>
              <a:rPr lang="it-IT" dirty="0" err="1">
                <a:effectLst/>
                <a:latin typeface="Calibri" panose="020F0502020204030204" pitchFamily="34" charset="0"/>
                <a:ea typeface="Calibri" panose="020F0502020204030204" pitchFamily="34" charset="0"/>
                <a:cs typeface="Times New Roman" panose="02020603050405020304" pitchFamily="18" charset="0"/>
              </a:rPr>
              <a:t>before</a:t>
            </a:r>
            <a:r>
              <a:rPr lang="it-IT" dirty="0">
                <a:effectLst/>
                <a:latin typeface="Calibri" panose="020F0502020204030204" pitchFamily="34" charset="0"/>
                <a:ea typeface="Calibri" panose="020F0502020204030204" pitchFamily="34" charset="0"/>
                <a:cs typeface="Times New Roman" panose="02020603050405020304" pitchFamily="18" charset="0"/>
              </a:rPr>
              <a:t>?</a:t>
            </a:r>
            <a:endParaRPr lang="it-IT" dirty="0"/>
          </a:p>
        </p:txBody>
      </p:sp>
      <p:sp>
        <p:nvSpPr>
          <p:cNvPr id="6" name="Casella di testo 2"/>
          <p:cNvSpPr txBox="1">
            <a:spLocks noChangeArrowheads="1"/>
          </p:cNvSpPr>
          <p:nvPr/>
        </p:nvSpPr>
        <p:spPr bwMode="auto">
          <a:xfrm>
            <a:off x="397294" y="1713794"/>
            <a:ext cx="5464886" cy="34349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Level of </a:t>
            </a:r>
            <a:r>
              <a:rPr lang="it-IT" sz="1100" dirty="0" err="1">
                <a:effectLst/>
                <a:latin typeface="Calibri" panose="020F0502020204030204" pitchFamily="34" charset="0"/>
                <a:ea typeface="Calibri" panose="020F0502020204030204" pitchFamily="34" charset="0"/>
                <a:cs typeface="Times New Roman" panose="02020603050405020304" pitchFamily="18" charset="0"/>
              </a:rPr>
              <a:t>working</a:t>
            </a:r>
            <a:r>
              <a:rPr lang="it-IT" sz="1100" dirty="0">
                <a:effectLst/>
                <a:latin typeface="Calibri" panose="020F0502020204030204" pitchFamily="34" charset="0"/>
                <a:ea typeface="Calibri" panose="020F0502020204030204" pitchFamily="34" charset="0"/>
                <a:cs typeface="Times New Roman" panose="02020603050405020304" pitchFamily="18" charset="0"/>
              </a:rPr>
              <a:t> </a:t>
            </a:r>
            <a:r>
              <a:rPr lang="it-IT" sz="1100" dirty="0" err="1">
                <a:effectLst/>
                <a:latin typeface="Calibri" panose="020F0502020204030204" pitchFamily="34" charset="0"/>
                <a:ea typeface="Calibri" panose="020F0502020204030204" pitchFamily="34" charset="0"/>
                <a:cs typeface="Times New Roman" panose="02020603050405020304" pitchFamily="18" charset="0"/>
              </a:rPr>
              <a:t>experience</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asella di testo 2"/>
          <p:cNvSpPr txBox="1">
            <a:spLocks noChangeArrowheads="1"/>
          </p:cNvSpPr>
          <p:nvPr/>
        </p:nvSpPr>
        <p:spPr bwMode="auto">
          <a:xfrm>
            <a:off x="6096000" y="1702982"/>
            <a:ext cx="5464886" cy="34349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Level of Management</a:t>
            </a:r>
          </a:p>
        </p:txBody>
      </p:sp>
      <p:sp>
        <p:nvSpPr>
          <p:cNvPr id="8" name="Casella di testo 2"/>
          <p:cNvSpPr txBox="1">
            <a:spLocks noChangeArrowheads="1"/>
          </p:cNvSpPr>
          <p:nvPr/>
        </p:nvSpPr>
        <p:spPr bwMode="auto">
          <a:xfrm>
            <a:off x="411899" y="2332885"/>
            <a:ext cx="5464886" cy="34349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Company Name</a:t>
            </a:r>
          </a:p>
        </p:txBody>
      </p:sp>
      <p:sp>
        <p:nvSpPr>
          <p:cNvPr id="9" name="Casella di testo 2"/>
          <p:cNvSpPr txBox="1">
            <a:spLocks noChangeArrowheads="1"/>
          </p:cNvSpPr>
          <p:nvPr/>
        </p:nvSpPr>
        <p:spPr bwMode="auto">
          <a:xfrm>
            <a:off x="6096000" y="2355091"/>
            <a:ext cx="5464886" cy="34349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Size of team managed</a:t>
            </a:r>
          </a:p>
        </p:txBody>
      </p:sp>
      <p:sp>
        <p:nvSpPr>
          <p:cNvPr id="10" name="Casella di testo 2"/>
          <p:cNvSpPr txBox="1">
            <a:spLocks noChangeArrowheads="1"/>
          </p:cNvSpPr>
          <p:nvPr/>
        </p:nvSpPr>
        <p:spPr bwMode="auto">
          <a:xfrm>
            <a:off x="422059" y="2972330"/>
            <a:ext cx="5464886" cy="34349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Position</a:t>
            </a:r>
          </a:p>
        </p:txBody>
      </p:sp>
      <p:sp>
        <p:nvSpPr>
          <p:cNvPr id="11" name="Casella di testo 2"/>
          <p:cNvSpPr txBox="1">
            <a:spLocks noChangeArrowheads="1"/>
          </p:cNvSpPr>
          <p:nvPr/>
        </p:nvSpPr>
        <p:spPr bwMode="auto">
          <a:xfrm>
            <a:off x="6096000" y="2972330"/>
            <a:ext cx="5464886" cy="34349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Location</a:t>
            </a:r>
          </a:p>
        </p:txBody>
      </p:sp>
      <p:sp>
        <p:nvSpPr>
          <p:cNvPr id="12" name="Casella di testo 2"/>
          <p:cNvSpPr txBox="1">
            <a:spLocks noChangeArrowheads="1"/>
          </p:cNvSpPr>
          <p:nvPr/>
        </p:nvSpPr>
        <p:spPr bwMode="auto">
          <a:xfrm>
            <a:off x="451269" y="3614315"/>
            <a:ext cx="5464886" cy="34349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Start date</a:t>
            </a:r>
          </a:p>
        </p:txBody>
      </p:sp>
      <p:sp>
        <p:nvSpPr>
          <p:cNvPr id="13" name="Casella di testo 2"/>
          <p:cNvSpPr txBox="1">
            <a:spLocks noChangeArrowheads="1"/>
          </p:cNvSpPr>
          <p:nvPr/>
        </p:nvSpPr>
        <p:spPr bwMode="auto">
          <a:xfrm>
            <a:off x="6096000" y="3614315"/>
            <a:ext cx="5464886" cy="34349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End date</a:t>
            </a:r>
          </a:p>
        </p:txBody>
      </p:sp>
      <p:sp>
        <p:nvSpPr>
          <p:cNvPr id="14" name="Casella di testo 2"/>
          <p:cNvSpPr txBox="1">
            <a:spLocks noChangeArrowheads="1"/>
          </p:cNvSpPr>
          <p:nvPr/>
        </p:nvSpPr>
        <p:spPr bwMode="auto">
          <a:xfrm>
            <a:off x="448093" y="4768111"/>
            <a:ext cx="11130187" cy="1867468"/>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Description</a:t>
            </a:r>
          </a:p>
        </p:txBody>
      </p:sp>
      <p:sp>
        <p:nvSpPr>
          <p:cNvPr id="15" name="Casella di testo 2"/>
          <p:cNvSpPr txBox="1">
            <a:spLocks noChangeArrowheads="1"/>
          </p:cNvSpPr>
          <p:nvPr/>
        </p:nvSpPr>
        <p:spPr bwMode="auto">
          <a:xfrm>
            <a:off x="1019175" y="8106410"/>
            <a:ext cx="5961380" cy="64071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References (name, title, contact details)</a:t>
            </a:r>
          </a:p>
        </p:txBody>
      </p:sp>
      <p:sp>
        <p:nvSpPr>
          <p:cNvPr id="18" name="Rectangle 18"/>
          <p:cNvSpPr>
            <a:spLocks noChangeArrowheads="1"/>
          </p:cNvSpPr>
          <p:nvPr/>
        </p:nvSpPr>
        <p:spPr bwMode="auto">
          <a:xfrm>
            <a:off x="0" y="457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9" name="Rectangle 20"/>
          <p:cNvSpPr>
            <a:spLocks noChangeArrowheads="1"/>
          </p:cNvSpPr>
          <p:nvPr/>
        </p:nvSpPr>
        <p:spPr bwMode="auto">
          <a:xfrm>
            <a:off x="0"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20" name="Rectangle 25"/>
          <p:cNvSpPr>
            <a:spLocks noChangeArrowheads="1"/>
          </p:cNvSpPr>
          <p:nvPr/>
        </p:nvSpPr>
        <p:spPr bwMode="auto">
          <a:xfrm>
            <a:off x="0" y="914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100" b="1" i="0" u="none" strike="noStrike" cap="none" normalizeH="0" baseline="0">
              <a:ln>
                <a:noFill/>
              </a:ln>
              <a:solidFill>
                <a:schemeClr val="tx1"/>
              </a:solidFill>
              <a:effectLst/>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it-IT" sz="1100" b="1" i="0" u="none" strike="noStrike" cap="none" normalizeH="0" baseline="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br>
            <a:br>
              <a:rPr kumimoji="0" lang="it-IT" sz="1100" b="1" i="0" u="none" strike="noStrike" cap="none" normalizeH="0" baseline="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br>
            <a:endParaRPr kumimoji="0" lang="it-IT" sz="1800" b="0" i="0" u="none" strike="noStrike" cap="none" normalizeH="0" baseline="0">
              <a:ln>
                <a:noFill/>
              </a:ln>
              <a:solidFill>
                <a:schemeClr val="tx1"/>
              </a:solidFill>
              <a:effectLst/>
              <a:latin typeface="Arial" panose="020B0604020202020204" pitchFamily="34" charset="0"/>
            </a:endParaRPr>
          </a:p>
        </p:txBody>
      </p:sp>
      <p:pic>
        <p:nvPicPr>
          <p:cNvPr id="21" name="Immagine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72322" y="256521"/>
            <a:ext cx="1728380" cy="768259"/>
          </a:xfrm>
          <a:prstGeom prst="rect">
            <a:avLst/>
          </a:prstGeom>
        </p:spPr>
      </p:pic>
    </p:spTree>
    <p:extLst>
      <p:ext uri="{BB962C8B-B14F-4D97-AF65-F5344CB8AC3E}">
        <p14:creationId xmlns:p14="http://schemas.microsoft.com/office/powerpoint/2010/main" val="14136250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409071" y="229286"/>
            <a:ext cx="1282723" cy="369332"/>
          </a:xfrm>
          <a:prstGeom prst="rect">
            <a:avLst/>
          </a:prstGeom>
        </p:spPr>
        <p:txBody>
          <a:bodyPr wrap="none">
            <a:spAutoFit/>
          </a:bodyPr>
          <a:lstStyle/>
          <a:p>
            <a:pPr marL="285750" indent="-285750">
              <a:buFont typeface="Wingdings" panose="05000000000000000000" pitchFamily="2" charset="2"/>
              <a:buChar char="q"/>
            </a:pPr>
            <a:r>
              <a:rPr lang="it-IT" dirty="0">
                <a:effectLst/>
                <a:latin typeface="Calibri" panose="020F0502020204030204" pitchFamily="34" charset="0"/>
                <a:ea typeface="Calibri" panose="020F0502020204030204" pitchFamily="34" charset="0"/>
                <a:cs typeface="Times New Roman" panose="02020603050405020304" pitchFamily="18" charset="0"/>
              </a:rPr>
              <a:t>on </a:t>
            </a:r>
            <a:r>
              <a:rPr lang="it-IT" dirty="0" err="1">
                <a:effectLst/>
                <a:latin typeface="Calibri" panose="020F0502020204030204" pitchFamily="34" charset="0"/>
                <a:ea typeface="Calibri" panose="020F0502020204030204" pitchFamily="34" charset="0"/>
                <a:cs typeface="Times New Roman" panose="02020603050405020304" pitchFamily="18" charset="0"/>
              </a:rPr>
              <a:t>going</a:t>
            </a:r>
            <a:endParaRPr lang="it-IT" dirty="0"/>
          </a:p>
        </p:txBody>
      </p:sp>
      <p:sp>
        <p:nvSpPr>
          <p:cNvPr id="5" name="Casella di testo 2"/>
          <p:cNvSpPr txBox="1">
            <a:spLocks noChangeArrowheads="1"/>
          </p:cNvSpPr>
          <p:nvPr/>
        </p:nvSpPr>
        <p:spPr bwMode="auto">
          <a:xfrm>
            <a:off x="409071" y="910342"/>
            <a:ext cx="11033286" cy="3525734"/>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Description</a:t>
            </a:r>
          </a:p>
        </p:txBody>
      </p:sp>
      <p:sp>
        <p:nvSpPr>
          <p:cNvPr id="6" name="Casella di testo 2"/>
          <p:cNvSpPr txBox="1">
            <a:spLocks noChangeArrowheads="1"/>
          </p:cNvSpPr>
          <p:nvPr/>
        </p:nvSpPr>
        <p:spPr bwMode="auto">
          <a:xfrm>
            <a:off x="409071" y="4776573"/>
            <a:ext cx="11033286" cy="64071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References (name, title, contact details)</a:t>
            </a:r>
          </a:p>
        </p:txBody>
      </p:sp>
      <p:pic>
        <p:nvPicPr>
          <p:cNvPr id="7" name="Immagin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84679" y="5814456"/>
            <a:ext cx="1728380" cy="768259"/>
          </a:xfrm>
          <a:prstGeom prst="rect">
            <a:avLst/>
          </a:prstGeom>
        </p:spPr>
      </p:pic>
    </p:spTree>
    <p:extLst>
      <p:ext uri="{BB962C8B-B14F-4D97-AF65-F5344CB8AC3E}">
        <p14:creationId xmlns:p14="http://schemas.microsoft.com/office/powerpoint/2010/main" val="1106655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p:nvPr/>
        </p:nvPicPr>
        <p:blipFill>
          <a:blip r:embed="rId2">
            <a:extLst>
              <a:ext uri="{28A0092B-C50C-407E-A947-70E740481C1C}">
                <a14:useLocalDpi xmlns:a14="http://schemas.microsoft.com/office/drawing/2010/main" val="0"/>
              </a:ext>
            </a:extLst>
          </a:blip>
          <a:stretch>
            <a:fillRect/>
          </a:stretch>
        </p:blipFill>
        <p:spPr>
          <a:xfrm>
            <a:off x="320632" y="275324"/>
            <a:ext cx="1838325" cy="771525"/>
          </a:xfrm>
          <a:prstGeom prst="rect">
            <a:avLst/>
          </a:prstGeom>
        </p:spPr>
      </p:pic>
      <p:sp>
        <p:nvSpPr>
          <p:cNvPr id="3" name="Rettangolo 2"/>
          <p:cNvSpPr/>
          <p:nvPr/>
        </p:nvSpPr>
        <p:spPr>
          <a:xfrm>
            <a:off x="320632" y="1046849"/>
            <a:ext cx="2253694" cy="369332"/>
          </a:xfrm>
          <a:prstGeom prst="rect">
            <a:avLst/>
          </a:prstGeom>
        </p:spPr>
        <p:txBody>
          <a:bodyPr wrap="none">
            <a:spAutoFit/>
          </a:bodyPr>
          <a:lstStyle/>
          <a:p>
            <a:r>
              <a:rPr lang="it-IT" b="1" dirty="0">
                <a:solidFill>
                  <a:srgbClr val="FE6A00"/>
                </a:solidFill>
                <a:effectLst/>
                <a:latin typeface="Open Sans" panose="020B0606030504020204" pitchFamily="34" charset="0"/>
                <a:ea typeface="Calibri" panose="020F0502020204030204" pitchFamily="34" charset="0"/>
              </a:rPr>
              <a:t>LANGUAGE SKILLS</a:t>
            </a:r>
            <a:endParaRPr lang="it-IT" dirty="0"/>
          </a:p>
        </p:txBody>
      </p:sp>
      <p:sp>
        <p:nvSpPr>
          <p:cNvPr id="4" name="Casella di testo 2"/>
          <p:cNvSpPr txBox="1">
            <a:spLocks noChangeArrowheads="1"/>
          </p:cNvSpPr>
          <p:nvPr/>
        </p:nvSpPr>
        <p:spPr bwMode="auto">
          <a:xfrm>
            <a:off x="320632" y="1665736"/>
            <a:ext cx="2908935" cy="5219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Language n.1</a:t>
            </a:r>
          </a:p>
        </p:txBody>
      </p:sp>
      <p:sp>
        <p:nvSpPr>
          <p:cNvPr id="6" name="Rettangolo 5"/>
          <p:cNvSpPr/>
          <p:nvPr/>
        </p:nvSpPr>
        <p:spPr>
          <a:xfrm>
            <a:off x="320632" y="2651210"/>
            <a:ext cx="1443024" cy="369332"/>
          </a:xfrm>
          <a:prstGeom prst="rect">
            <a:avLst/>
          </a:prstGeom>
        </p:spPr>
        <p:txBody>
          <a:bodyPr wrap="none">
            <a:spAutoFit/>
          </a:bodyPr>
          <a:lstStyle/>
          <a:p>
            <a:pPr marL="285750" indent="-285750">
              <a:buFont typeface="Wingdings" panose="05000000000000000000" pitchFamily="2" charset="2"/>
              <a:buChar char="q"/>
            </a:pPr>
            <a:r>
              <a:rPr lang="it-IT" dirty="0" err="1">
                <a:solidFill>
                  <a:srgbClr val="333333"/>
                </a:solidFill>
                <a:effectLst/>
                <a:latin typeface="Open Sans" panose="020B0606030504020204" pitchFamily="34" charset="0"/>
                <a:ea typeface="Times New Roman" panose="02020603050405020304" pitchFamily="18" charset="0"/>
              </a:rPr>
              <a:t>Beginner</a:t>
            </a:r>
            <a:endParaRPr lang="it-IT" dirty="0"/>
          </a:p>
        </p:txBody>
      </p:sp>
      <p:sp>
        <p:nvSpPr>
          <p:cNvPr id="7" name="Rettangolo 6"/>
          <p:cNvSpPr/>
          <p:nvPr/>
        </p:nvSpPr>
        <p:spPr>
          <a:xfrm>
            <a:off x="305884" y="3547441"/>
            <a:ext cx="1867819" cy="388696"/>
          </a:xfrm>
          <a:prstGeom prst="rect">
            <a:avLst/>
          </a:prstGeom>
        </p:spPr>
        <p:txBody>
          <a:bodyPr wrap="none">
            <a:spAutoFit/>
          </a:bodyPr>
          <a:lstStyle/>
          <a:p>
            <a:pPr marL="285750" indent="-285750" fontAlgn="base">
              <a:lnSpc>
                <a:spcPct val="107000"/>
              </a:lnSpc>
              <a:spcAft>
                <a:spcPts val="0"/>
              </a:spcAft>
              <a:buFont typeface="Wingdings" panose="05000000000000000000" pitchFamily="2" charset="2"/>
              <a:buChar char="q"/>
            </a:pPr>
            <a:r>
              <a:rPr lang="it-IT" dirty="0">
                <a:solidFill>
                  <a:srgbClr val="333333"/>
                </a:solidFill>
                <a:effectLst/>
                <a:latin typeface="Open Sans" panose="020B0606030504020204" pitchFamily="34" charset="0"/>
                <a:ea typeface="Times New Roman" panose="02020603050405020304" pitchFamily="18" charset="0"/>
                <a:cs typeface="Times New Roman" panose="02020603050405020304" pitchFamily="18" charset="0"/>
              </a:rPr>
              <a:t>Intermediate</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ettangolo 7"/>
          <p:cNvSpPr/>
          <p:nvPr/>
        </p:nvSpPr>
        <p:spPr>
          <a:xfrm>
            <a:off x="305884" y="4593617"/>
            <a:ext cx="2509213" cy="369332"/>
          </a:xfrm>
          <a:prstGeom prst="rect">
            <a:avLst/>
          </a:prstGeom>
        </p:spPr>
        <p:txBody>
          <a:bodyPr wrap="none">
            <a:spAutoFit/>
          </a:bodyPr>
          <a:lstStyle/>
          <a:p>
            <a:pPr marL="285750" indent="-285750">
              <a:buFont typeface="Wingdings" panose="05000000000000000000" pitchFamily="2" charset="2"/>
              <a:buChar char="q"/>
            </a:pPr>
            <a:r>
              <a:rPr lang="it-IT" dirty="0">
                <a:solidFill>
                  <a:srgbClr val="333333"/>
                </a:solidFill>
                <a:effectLst/>
                <a:latin typeface="Open Sans" panose="020B0606030504020204" pitchFamily="34" charset="0"/>
                <a:ea typeface="Times New Roman" panose="02020603050405020304" pitchFamily="18" charset="0"/>
              </a:rPr>
              <a:t>Business </a:t>
            </a:r>
            <a:r>
              <a:rPr lang="it-IT" dirty="0" err="1">
                <a:solidFill>
                  <a:srgbClr val="333333"/>
                </a:solidFill>
                <a:effectLst/>
                <a:latin typeface="Open Sans" panose="020B0606030504020204" pitchFamily="34" charset="0"/>
                <a:ea typeface="Times New Roman" panose="02020603050405020304" pitchFamily="18" charset="0"/>
              </a:rPr>
              <a:t>Proficient</a:t>
            </a:r>
            <a:endParaRPr lang="it-IT" dirty="0"/>
          </a:p>
        </p:txBody>
      </p:sp>
      <p:sp>
        <p:nvSpPr>
          <p:cNvPr id="9" name="Rettangolo 8"/>
          <p:cNvSpPr/>
          <p:nvPr/>
        </p:nvSpPr>
        <p:spPr>
          <a:xfrm>
            <a:off x="305883" y="5507263"/>
            <a:ext cx="2117824" cy="369332"/>
          </a:xfrm>
          <a:prstGeom prst="rect">
            <a:avLst/>
          </a:prstGeom>
        </p:spPr>
        <p:txBody>
          <a:bodyPr wrap="none">
            <a:spAutoFit/>
          </a:bodyPr>
          <a:lstStyle/>
          <a:p>
            <a:pPr marL="285750" indent="-285750">
              <a:buFont typeface="Wingdings" panose="05000000000000000000" pitchFamily="2" charset="2"/>
              <a:buChar char="q"/>
            </a:pPr>
            <a:r>
              <a:rPr lang="it-IT" dirty="0" err="1">
                <a:solidFill>
                  <a:srgbClr val="333333"/>
                </a:solidFill>
                <a:effectLst/>
                <a:latin typeface="Open Sans" panose="020B0606030504020204" pitchFamily="34" charset="0"/>
                <a:ea typeface="Times New Roman" panose="02020603050405020304" pitchFamily="18" charset="0"/>
              </a:rPr>
              <a:t>Mother</a:t>
            </a:r>
            <a:r>
              <a:rPr lang="it-IT" dirty="0">
                <a:solidFill>
                  <a:srgbClr val="333333"/>
                </a:solidFill>
                <a:effectLst/>
                <a:latin typeface="Open Sans" panose="020B0606030504020204" pitchFamily="34" charset="0"/>
                <a:ea typeface="Times New Roman" panose="02020603050405020304" pitchFamily="18" charset="0"/>
              </a:rPr>
              <a:t> </a:t>
            </a:r>
            <a:r>
              <a:rPr lang="it-IT" dirty="0" err="1">
                <a:solidFill>
                  <a:srgbClr val="333333"/>
                </a:solidFill>
                <a:effectLst/>
                <a:latin typeface="Open Sans" panose="020B0606030504020204" pitchFamily="34" charset="0"/>
                <a:ea typeface="Times New Roman" panose="02020603050405020304" pitchFamily="18" charset="0"/>
              </a:rPr>
              <a:t>Tongue</a:t>
            </a:r>
            <a:endParaRPr lang="it-IT" dirty="0"/>
          </a:p>
        </p:txBody>
      </p:sp>
      <p:sp>
        <p:nvSpPr>
          <p:cNvPr id="10" name="Rettangolo 9"/>
          <p:cNvSpPr/>
          <p:nvPr/>
        </p:nvSpPr>
        <p:spPr>
          <a:xfrm>
            <a:off x="320632" y="2927046"/>
            <a:ext cx="9768292" cy="400110"/>
          </a:xfrm>
          <a:prstGeom prst="rect">
            <a:avLst/>
          </a:prstGeom>
        </p:spPr>
        <p:txBody>
          <a:bodyPr wrap="square">
            <a:spAutoFit/>
          </a:bodyPr>
          <a:lstStyle/>
          <a:p>
            <a:pPr algn="just"/>
            <a:r>
              <a:rPr lang="it-IT" sz="1000" b="1" dirty="0" err="1"/>
              <a:t>Beginner</a:t>
            </a:r>
            <a:r>
              <a:rPr lang="it-IT" sz="1000" b="1" dirty="0"/>
              <a:t>: </a:t>
            </a:r>
            <a:r>
              <a:rPr lang="it-IT" sz="1000" dirty="0" err="1">
                <a:solidFill>
                  <a:srgbClr val="000000"/>
                </a:solidFill>
                <a:effectLst/>
                <a:latin typeface="Open Sans" panose="020B0606030504020204" pitchFamily="34" charset="0"/>
                <a:ea typeface="Times New Roman" panose="02020603050405020304" pitchFamily="18" charset="0"/>
              </a:rPr>
              <a:t>You</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have</a:t>
            </a:r>
            <a:r>
              <a:rPr lang="it-IT" sz="1000" dirty="0">
                <a:solidFill>
                  <a:srgbClr val="000000"/>
                </a:solidFill>
                <a:effectLst/>
                <a:latin typeface="Open Sans" panose="020B0606030504020204" pitchFamily="34" charset="0"/>
                <a:ea typeface="Times New Roman" panose="02020603050405020304" pitchFamily="18" charset="0"/>
              </a:rPr>
              <a:t> a </a:t>
            </a:r>
            <a:r>
              <a:rPr lang="it-IT" sz="1000" dirty="0" err="1">
                <a:solidFill>
                  <a:srgbClr val="000000"/>
                </a:solidFill>
                <a:effectLst/>
                <a:latin typeface="Open Sans" panose="020B0606030504020204" pitchFamily="34" charset="0"/>
                <a:ea typeface="Times New Roman" panose="02020603050405020304" pitchFamily="18" charset="0"/>
              </a:rPr>
              <a:t>basic</a:t>
            </a:r>
            <a:r>
              <a:rPr lang="it-IT" sz="1000" dirty="0">
                <a:solidFill>
                  <a:srgbClr val="000000"/>
                </a:solidFill>
                <a:effectLst/>
                <a:latin typeface="Open Sans" panose="020B0606030504020204" pitchFamily="34" charset="0"/>
                <a:ea typeface="Times New Roman" panose="02020603050405020304" pitchFamily="18" charset="0"/>
              </a:rPr>
              <a:t> knowledge of the </a:t>
            </a:r>
            <a:r>
              <a:rPr lang="it-IT" sz="1000" dirty="0" err="1">
                <a:solidFill>
                  <a:srgbClr val="000000"/>
                </a:solidFill>
                <a:effectLst/>
                <a:latin typeface="Open Sans" panose="020B0606030504020204" pitchFamily="34" charset="0"/>
                <a:ea typeface="Times New Roman" panose="02020603050405020304" pitchFamily="18" charset="0"/>
              </a:rPr>
              <a:t>language</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you</a:t>
            </a:r>
            <a:r>
              <a:rPr lang="it-IT" sz="1000" dirty="0">
                <a:solidFill>
                  <a:srgbClr val="000000"/>
                </a:solidFill>
                <a:effectLst/>
                <a:latin typeface="Open Sans" panose="020B0606030504020204" pitchFamily="34" charset="0"/>
                <a:ea typeface="Times New Roman" panose="02020603050405020304" pitchFamily="18" charset="0"/>
              </a:rPr>
              <a:t> can introduce </a:t>
            </a:r>
            <a:r>
              <a:rPr lang="it-IT" sz="1000" dirty="0" err="1">
                <a:solidFill>
                  <a:srgbClr val="000000"/>
                </a:solidFill>
                <a:effectLst/>
                <a:latin typeface="Open Sans" panose="020B0606030504020204" pitchFamily="34" charset="0"/>
                <a:ea typeface="Times New Roman" panose="02020603050405020304" pitchFamily="18" charset="0"/>
              </a:rPr>
              <a:t>yourself</a:t>
            </a:r>
            <a:r>
              <a:rPr lang="it-IT" sz="1000" dirty="0">
                <a:solidFill>
                  <a:srgbClr val="000000"/>
                </a:solidFill>
                <a:effectLst/>
                <a:latin typeface="Open Sans" panose="020B0606030504020204" pitchFamily="34" charset="0"/>
                <a:ea typeface="Times New Roman" panose="02020603050405020304" pitchFamily="18" charset="0"/>
              </a:rPr>
              <a:t> to </a:t>
            </a:r>
            <a:r>
              <a:rPr lang="it-IT" sz="1000" dirty="0" err="1">
                <a:solidFill>
                  <a:srgbClr val="000000"/>
                </a:solidFill>
                <a:effectLst/>
                <a:latin typeface="Open Sans" panose="020B0606030504020204" pitchFamily="34" charset="0"/>
                <a:ea typeface="Times New Roman" panose="02020603050405020304" pitchFamily="18" charset="0"/>
              </a:rPr>
              <a:t>others</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ask</a:t>
            </a:r>
            <a:r>
              <a:rPr lang="it-IT" sz="1000" dirty="0">
                <a:solidFill>
                  <a:srgbClr val="000000"/>
                </a:solidFill>
                <a:effectLst/>
                <a:latin typeface="Open Sans" panose="020B0606030504020204" pitchFamily="34" charset="0"/>
                <a:ea typeface="Times New Roman" panose="02020603050405020304" pitchFamily="18" charset="0"/>
              </a:rPr>
              <a:t> and </a:t>
            </a:r>
            <a:r>
              <a:rPr lang="it-IT" sz="1000" dirty="0" err="1">
                <a:solidFill>
                  <a:srgbClr val="000000"/>
                </a:solidFill>
                <a:effectLst/>
                <a:latin typeface="Open Sans" panose="020B0606030504020204" pitchFamily="34" charset="0"/>
                <a:ea typeface="Times New Roman" panose="02020603050405020304" pitchFamily="18" charset="0"/>
              </a:rPr>
              <a:t>answer</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questions</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about</a:t>
            </a:r>
            <a:r>
              <a:rPr lang="it-IT" sz="1000" dirty="0">
                <a:solidFill>
                  <a:srgbClr val="000000"/>
                </a:solidFill>
                <a:effectLst/>
                <a:latin typeface="Open Sans" panose="020B0606030504020204" pitchFamily="34" charset="0"/>
                <a:ea typeface="Times New Roman" panose="02020603050405020304" pitchFamily="18" charset="0"/>
              </a:rPr>
              <a:t> personal </a:t>
            </a:r>
            <a:r>
              <a:rPr lang="it-IT" sz="1000" dirty="0" err="1">
                <a:solidFill>
                  <a:srgbClr val="000000"/>
                </a:solidFill>
                <a:effectLst/>
                <a:latin typeface="Open Sans" panose="020B0606030504020204" pitchFamily="34" charset="0"/>
                <a:ea typeface="Times New Roman" panose="02020603050405020304" pitchFamily="18" charset="0"/>
              </a:rPr>
              <a:t>details</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such</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as</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where</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you</a:t>
            </a:r>
            <a:r>
              <a:rPr lang="it-IT" sz="1000" dirty="0">
                <a:solidFill>
                  <a:srgbClr val="000000"/>
                </a:solidFill>
                <a:effectLst/>
                <a:latin typeface="Open Sans" panose="020B0606030504020204" pitchFamily="34" charset="0"/>
                <a:ea typeface="Times New Roman" panose="02020603050405020304" pitchFamily="18" charset="0"/>
              </a:rPr>
              <a:t> live, </a:t>
            </a:r>
            <a:r>
              <a:rPr lang="it-IT" sz="1000" dirty="0" err="1">
                <a:solidFill>
                  <a:srgbClr val="000000"/>
                </a:solidFill>
                <a:effectLst/>
                <a:latin typeface="Open Sans" panose="020B0606030504020204" pitchFamily="34" charset="0"/>
                <a:ea typeface="Times New Roman" panose="02020603050405020304" pitchFamily="18" charset="0"/>
              </a:rPr>
              <a:t>people</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you</a:t>
            </a:r>
            <a:r>
              <a:rPr lang="it-IT" sz="1000" dirty="0">
                <a:solidFill>
                  <a:srgbClr val="000000"/>
                </a:solidFill>
                <a:effectLst/>
                <a:latin typeface="Open Sans" panose="020B0606030504020204" pitchFamily="34" charset="0"/>
                <a:ea typeface="Times New Roman" panose="02020603050405020304" pitchFamily="18" charset="0"/>
              </a:rPr>
              <a:t> know and </a:t>
            </a:r>
            <a:r>
              <a:rPr lang="it-IT" sz="1000" dirty="0" err="1">
                <a:solidFill>
                  <a:srgbClr val="000000"/>
                </a:solidFill>
                <a:effectLst/>
                <a:latin typeface="Open Sans" panose="020B0606030504020204" pitchFamily="34" charset="0"/>
                <a:ea typeface="Times New Roman" panose="02020603050405020304" pitchFamily="18" charset="0"/>
              </a:rPr>
              <a:t>things</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you</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have</a:t>
            </a:r>
            <a:r>
              <a:rPr lang="it-IT" sz="1000" dirty="0">
                <a:solidFill>
                  <a:srgbClr val="000000"/>
                </a:solidFill>
                <a:effectLst/>
                <a:latin typeface="Open Sans" panose="020B0606030504020204" pitchFamily="34" charset="0"/>
                <a:ea typeface="Times New Roman" panose="02020603050405020304" pitchFamily="18" charset="0"/>
              </a:rPr>
              <a:t>. Your </a:t>
            </a:r>
            <a:r>
              <a:rPr lang="it-IT" sz="1000" dirty="0" err="1">
                <a:solidFill>
                  <a:srgbClr val="000000"/>
                </a:solidFill>
                <a:effectLst/>
                <a:latin typeface="Open Sans" panose="020B0606030504020204" pitchFamily="34" charset="0"/>
                <a:ea typeface="Times New Roman" panose="02020603050405020304" pitchFamily="18" charset="0"/>
              </a:rPr>
              <a:t>written</a:t>
            </a:r>
            <a:r>
              <a:rPr lang="it-IT" sz="1000" dirty="0">
                <a:solidFill>
                  <a:srgbClr val="000000"/>
                </a:solidFill>
                <a:effectLst/>
                <a:latin typeface="Open Sans" panose="020B0606030504020204" pitchFamily="34" charset="0"/>
                <a:ea typeface="Times New Roman" panose="02020603050405020304" pitchFamily="18" charset="0"/>
              </a:rPr>
              <a:t> skills are </a:t>
            </a:r>
            <a:r>
              <a:rPr lang="it-IT" sz="1000" dirty="0" err="1">
                <a:solidFill>
                  <a:srgbClr val="000000"/>
                </a:solidFill>
                <a:effectLst/>
                <a:latin typeface="Open Sans" panose="020B0606030504020204" pitchFamily="34" charset="0"/>
                <a:ea typeface="Times New Roman" panose="02020603050405020304" pitchFamily="18" charset="0"/>
              </a:rPr>
              <a:t>basic</a:t>
            </a:r>
            <a:r>
              <a:rPr lang="it-IT" sz="1000" dirty="0">
                <a:solidFill>
                  <a:srgbClr val="000000"/>
                </a:solidFill>
                <a:effectLst/>
                <a:latin typeface="Open Sans" panose="020B0606030504020204" pitchFamily="34" charset="0"/>
                <a:ea typeface="Times New Roman" panose="02020603050405020304" pitchFamily="18" charset="0"/>
              </a:rPr>
              <a:t>, spelling and </a:t>
            </a:r>
            <a:r>
              <a:rPr lang="it-IT" sz="1000" dirty="0" err="1">
                <a:solidFill>
                  <a:srgbClr val="000000"/>
                </a:solidFill>
                <a:effectLst/>
                <a:latin typeface="Open Sans" panose="020B0606030504020204" pitchFamily="34" charset="0"/>
                <a:ea typeface="Times New Roman" panose="02020603050405020304" pitchFamily="18" charset="0"/>
              </a:rPr>
              <a:t>tenses</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may</a:t>
            </a:r>
            <a:r>
              <a:rPr lang="it-IT" sz="1000" dirty="0">
                <a:solidFill>
                  <a:srgbClr val="000000"/>
                </a:solidFill>
                <a:effectLst/>
                <a:latin typeface="Open Sans" panose="020B0606030504020204" pitchFamily="34" charset="0"/>
                <a:ea typeface="Times New Roman" panose="02020603050405020304" pitchFamily="18" charset="0"/>
              </a:rPr>
              <a:t> be </a:t>
            </a:r>
            <a:r>
              <a:rPr lang="it-IT" sz="1000" dirty="0" err="1">
                <a:solidFill>
                  <a:srgbClr val="000000"/>
                </a:solidFill>
                <a:effectLst/>
                <a:latin typeface="Open Sans" panose="020B0606030504020204" pitchFamily="34" charset="0"/>
                <a:ea typeface="Times New Roman" panose="02020603050405020304" pitchFamily="18" charset="0"/>
              </a:rPr>
              <a:t>problematic</a:t>
            </a:r>
            <a:r>
              <a:rPr lang="it-IT" sz="1000" dirty="0">
                <a:solidFill>
                  <a:srgbClr val="000000"/>
                </a:solidFill>
                <a:effectLst/>
                <a:latin typeface="Open Sans" panose="020B0606030504020204" pitchFamily="34" charset="0"/>
                <a:ea typeface="Times New Roman" panose="02020603050405020304" pitchFamily="18" charset="0"/>
              </a:rPr>
              <a:t> for </a:t>
            </a:r>
            <a:r>
              <a:rPr lang="it-IT" sz="1000" dirty="0" err="1">
                <a:solidFill>
                  <a:srgbClr val="000000"/>
                </a:solidFill>
                <a:effectLst/>
                <a:latin typeface="Open Sans" panose="020B0606030504020204" pitchFamily="34" charset="0"/>
                <a:ea typeface="Times New Roman" panose="02020603050405020304" pitchFamily="18" charset="0"/>
              </a:rPr>
              <a:t>you</a:t>
            </a:r>
            <a:r>
              <a:rPr lang="it-IT" sz="1000" dirty="0">
                <a:solidFill>
                  <a:srgbClr val="000000"/>
                </a:solidFill>
                <a:effectLst/>
                <a:latin typeface="Open Sans" panose="020B0606030504020204" pitchFamily="34" charset="0"/>
                <a:ea typeface="Times New Roman" panose="02020603050405020304" pitchFamily="18" charset="0"/>
              </a:rPr>
              <a:t>.</a:t>
            </a:r>
            <a:endParaRPr lang="it-IT" sz="1000" dirty="0"/>
          </a:p>
        </p:txBody>
      </p:sp>
      <p:sp>
        <p:nvSpPr>
          <p:cNvPr id="11" name="Rettangolo 10"/>
          <p:cNvSpPr/>
          <p:nvPr/>
        </p:nvSpPr>
        <p:spPr>
          <a:xfrm>
            <a:off x="320632" y="3876583"/>
            <a:ext cx="9900797" cy="536878"/>
          </a:xfrm>
          <a:prstGeom prst="rect">
            <a:avLst/>
          </a:prstGeom>
        </p:spPr>
        <p:txBody>
          <a:bodyPr wrap="square">
            <a:spAutoFit/>
          </a:bodyPr>
          <a:lstStyle/>
          <a:p>
            <a:pPr algn="just" fontAlgn="base">
              <a:lnSpc>
                <a:spcPct val="107000"/>
              </a:lnSpc>
              <a:spcAft>
                <a:spcPts val="0"/>
              </a:spcAft>
            </a:pPr>
            <a:r>
              <a:rPr lang="it-IT" sz="900" b="1"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Intermediate</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You</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can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interact</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with a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degree</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of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fluency</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and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spontaneity</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that</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makes</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regular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interaction</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with native speakers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quite</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possible</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You</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can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also</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deal with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most</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situations</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likely</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to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arise</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while</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travelling</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and in an area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where</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the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language</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is</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spoken</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as</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well</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as</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in a work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environment</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You</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are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also</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able</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to produce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simple</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texts</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of a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decent</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standard on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topics</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which</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are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familiar</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to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you</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Rettangolo 11"/>
          <p:cNvSpPr/>
          <p:nvPr/>
        </p:nvSpPr>
        <p:spPr>
          <a:xfrm>
            <a:off x="305883" y="4890237"/>
            <a:ext cx="9915545" cy="421654"/>
          </a:xfrm>
          <a:prstGeom prst="rect">
            <a:avLst/>
          </a:prstGeom>
        </p:spPr>
        <p:txBody>
          <a:bodyPr wrap="square">
            <a:spAutoFit/>
          </a:bodyPr>
          <a:lstStyle/>
          <a:p>
            <a:pPr algn="just" fontAlgn="base">
              <a:lnSpc>
                <a:spcPct val="107000"/>
              </a:lnSpc>
              <a:spcAft>
                <a:spcPts val="0"/>
              </a:spcAft>
            </a:pPr>
            <a:r>
              <a:rPr lang="it-IT" sz="1000" b="1"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Business </a:t>
            </a:r>
            <a:r>
              <a:rPr lang="it-IT" sz="1000" b="1"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Proficient</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You</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are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at</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ease</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in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communicating</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with native speakers, can use the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language</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flexibly</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spontaneously</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and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effectively</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for social,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academic</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and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professional</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purposes</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You</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are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able</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to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understand</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and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write</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 wide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range</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of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complex</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and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demanding</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texts</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as</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well</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as</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recognise</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implicit</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meaning</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3" name="Immagin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84679" y="5814456"/>
            <a:ext cx="1728380" cy="768259"/>
          </a:xfrm>
          <a:prstGeom prst="rect">
            <a:avLst/>
          </a:prstGeom>
        </p:spPr>
      </p:pic>
    </p:spTree>
    <p:extLst>
      <p:ext uri="{BB962C8B-B14F-4D97-AF65-F5344CB8AC3E}">
        <p14:creationId xmlns:p14="http://schemas.microsoft.com/office/powerpoint/2010/main" val="3091541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p:nvPr/>
        </p:nvPicPr>
        <p:blipFill>
          <a:blip r:embed="rId2">
            <a:extLst>
              <a:ext uri="{28A0092B-C50C-407E-A947-70E740481C1C}">
                <a14:useLocalDpi xmlns:a14="http://schemas.microsoft.com/office/drawing/2010/main" val="0"/>
              </a:ext>
            </a:extLst>
          </a:blip>
          <a:stretch>
            <a:fillRect/>
          </a:stretch>
        </p:blipFill>
        <p:spPr>
          <a:xfrm>
            <a:off x="320632" y="275324"/>
            <a:ext cx="1838325" cy="771525"/>
          </a:xfrm>
          <a:prstGeom prst="rect">
            <a:avLst/>
          </a:prstGeom>
        </p:spPr>
      </p:pic>
      <p:sp>
        <p:nvSpPr>
          <p:cNvPr id="3" name="Rettangolo 2"/>
          <p:cNvSpPr/>
          <p:nvPr/>
        </p:nvSpPr>
        <p:spPr>
          <a:xfrm>
            <a:off x="320632" y="1046849"/>
            <a:ext cx="2253694" cy="369332"/>
          </a:xfrm>
          <a:prstGeom prst="rect">
            <a:avLst/>
          </a:prstGeom>
        </p:spPr>
        <p:txBody>
          <a:bodyPr wrap="none">
            <a:spAutoFit/>
          </a:bodyPr>
          <a:lstStyle/>
          <a:p>
            <a:r>
              <a:rPr lang="it-IT" b="1" dirty="0">
                <a:solidFill>
                  <a:srgbClr val="FE6A00"/>
                </a:solidFill>
                <a:effectLst/>
                <a:latin typeface="Open Sans" panose="020B0606030504020204" pitchFamily="34" charset="0"/>
                <a:ea typeface="Calibri" panose="020F0502020204030204" pitchFamily="34" charset="0"/>
              </a:rPr>
              <a:t>LANGUAGE SKILLS</a:t>
            </a:r>
            <a:endParaRPr lang="it-IT" dirty="0"/>
          </a:p>
        </p:txBody>
      </p:sp>
      <p:sp>
        <p:nvSpPr>
          <p:cNvPr id="4" name="Casella di testo 2"/>
          <p:cNvSpPr txBox="1">
            <a:spLocks noChangeArrowheads="1"/>
          </p:cNvSpPr>
          <p:nvPr/>
        </p:nvSpPr>
        <p:spPr bwMode="auto">
          <a:xfrm>
            <a:off x="320632" y="1665736"/>
            <a:ext cx="2908935" cy="5219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Language n.2</a:t>
            </a:r>
          </a:p>
        </p:txBody>
      </p:sp>
      <p:sp>
        <p:nvSpPr>
          <p:cNvPr id="6" name="Rettangolo 5"/>
          <p:cNvSpPr/>
          <p:nvPr/>
        </p:nvSpPr>
        <p:spPr>
          <a:xfrm>
            <a:off x="320632" y="2651210"/>
            <a:ext cx="1443024" cy="369332"/>
          </a:xfrm>
          <a:prstGeom prst="rect">
            <a:avLst/>
          </a:prstGeom>
        </p:spPr>
        <p:txBody>
          <a:bodyPr wrap="none">
            <a:spAutoFit/>
          </a:bodyPr>
          <a:lstStyle/>
          <a:p>
            <a:pPr marL="285750" indent="-285750">
              <a:buFont typeface="Wingdings" panose="05000000000000000000" pitchFamily="2" charset="2"/>
              <a:buChar char="q"/>
            </a:pPr>
            <a:r>
              <a:rPr lang="it-IT" dirty="0" err="1">
                <a:solidFill>
                  <a:srgbClr val="333333"/>
                </a:solidFill>
                <a:effectLst/>
                <a:latin typeface="Open Sans" panose="020B0606030504020204" pitchFamily="34" charset="0"/>
                <a:ea typeface="Times New Roman" panose="02020603050405020304" pitchFamily="18" charset="0"/>
              </a:rPr>
              <a:t>Beginner</a:t>
            </a:r>
            <a:endParaRPr lang="it-IT" dirty="0"/>
          </a:p>
        </p:txBody>
      </p:sp>
      <p:sp>
        <p:nvSpPr>
          <p:cNvPr id="7" name="Rettangolo 6"/>
          <p:cNvSpPr/>
          <p:nvPr/>
        </p:nvSpPr>
        <p:spPr>
          <a:xfrm>
            <a:off x="305884" y="3547441"/>
            <a:ext cx="1867819" cy="388696"/>
          </a:xfrm>
          <a:prstGeom prst="rect">
            <a:avLst/>
          </a:prstGeom>
        </p:spPr>
        <p:txBody>
          <a:bodyPr wrap="none">
            <a:spAutoFit/>
          </a:bodyPr>
          <a:lstStyle/>
          <a:p>
            <a:pPr marL="285750" indent="-285750" fontAlgn="base">
              <a:lnSpc>
                <a:spcPct val="107000"/>
              </a:lnSpc>
              <a:spcAft>
                <a:spcPts val="0"/>
              </a:spcAft>
              <a:buFont typeface="Wingdings" panose="05000000000000000000" pitchFamily="2" charset="2"/>
              <a:buChar char="q"/>
            </a:pPr>
            <a:r>
              <a:rPr lang="it-IT" dirty="0">
                <a:solidFill>
                  <a:srgbClr val="333333"/>
                </a:solidFill>
                <a:effectLst/>
                <a:latin typeface="Open Sans" panose="020B0606030504020204" pitchFamily="34" charset="0"/>
                <a:ea typeface="Times New Roman" panose="02020603050405020304" pitchFamily="18" charset="0"/>
                <a:cs typeface="Times New Roman" panose="02020603050405020304" pitchFamily="18" charset="0"/>
              </a:rPr>
              <a:t>Intermediate</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ettangolo 7"/>
          <p:cNvSpPr/>
          <p:nvPr/>
        </p:nvSpPr>
        <p:spPr>
          <a:xfrm>
            <a:off x="305884" y="4593617"/>
            <a:ext cx="2509213" cy="369332"/>
          </a:xfrm>
          <a:prstGeom prst="rect">
            <a:avLst/>
          </a:prstGeom>
        </p:spPr>
        <p:txBody>
          <a:bodyPr wrap="none">
            <a:spAutoFit/>
          </a:bodyPr>
          <a:lstStyle/>
          <a:p>
            <a:pPr marL="285750" indent="-285750">
              <a:buFont typeface="Wingdings" panose="05000000000000000000" pitchFamily="2" charset="2"/>
              <a:buChar char="q"/>
            </a:pPr>
            <a:r>
              <a:rPr lang="it-IT" dirty="0">
                <a:solidFill>
                  <a:srgbClr val="333333"/>
                </a:solidFill>
                <a:effectLst/>
                <a:latin typeface="Open Sans" panose="020B0606030504020204" pitchFamily="34" charset="0"/>
                <a:ea typeface="Times New Roman" panose="02020603050405020304" pitchFamily="18" charset="0"/>
              </a:rPr>
              <a:t>Business </a:t>
            </a:r>
            <a:r>
              <a:rPr lang="it-IT" dirty="0" err="1">
                <a:solidFill>
                  <a:srgbClr val="333333"/>
                </a:solidFill>
                <a:effectLst/>
                <a:latin typeface="Open Sans" panose="020B0606030504020204" pitchFamily="34" charset="0"/>
                <a:ea typeface="Times New Roman" panose="02020603050405020304" pitchFamily="18" charset="0"/>
              </a:rPr>
              <a:t>Proficient</a:t>
            </a:r>
            <a:endParaRPr lang="it-IT" dirty="0"/>
          </a:p>
        </p:txBody>
      </p:sp>
      <p:sp>
        <p:nvSpPr>
          <p:cNvPr id="9" name="Rettangolo 8"/>
          <p:cNvSpPr/>
          <p:nvPr/>
        </p:nvSpPr>
        <p:spPr>
          <a:xfrm>
            <a:off x="305883" y="5507263"/>
            <a:ext cx="2117824" cy="369332"/>
          </a:xfrm>
          <a:prstGeom prst="rect">
            <a:avLst/>
          </a:prstGeom>
        </p:spPr>
        <p:txBody>
          <a:bodyPr wrap="none">
            <a:spAutoFit/>
          </a:bodyPr>
          <a:lstStyle/>
          <a:p>
            <a:pPr marL="285750" indent="-285750">
              <a:buFont typeface="Wingdings" panose="05000000000000000000" pitchFamily="2" charset="2"/>
              <a:buChar char="q"/>
            </a:pPr>
            <a:r>
              <a:rPr lang="it-IT" dirty="0" err="1">
                <a:solidFill>
                  <a:srgbClr val="333333"/>
                </a:solidFill>
                <a:effectLst/>
                <a:latin typeface="Open Sans" panose="020B0606030504020204" pitchFamily="34" charset="0"/>
                <a:ea typeface="Times New Roman" panose="02020603050405020304" pitchFamily="18" charset="0"/>
              </a:rPr>
              <a:t>Mother</a:t>
            </a:r>
            <a:r>
              <a:rPr lang="it-IT" dirty="0">
                <a:solidFill>
                  <a:srgbClr val="333333"/>
                </a:solidFill>
                <a:effectLst/>
                <a:latin typeface="Open Sans" panose="020B0606030504020204" pitchFamily="34" charset="0"/>
                <a:ea typeface="Times New Roman" panose="02020603050405020304" pitchFamily="18" charset="0"/>
              </a:rPr>
              <a:t> </a:t>
            </a:r>
            <a:r>
              <a:rPr lang="it-IT" dirty="0" err="1">
                <a:solidFill>
                  <a:srgbClr val="333333"/>
                </a:solidFill>
                <a:effectLst/>
                <a:latin typeface="Open Sans" panose="020B0606030504020204" pitchFamily="34" charset="0"/>
                <a:ea typeface="Times New Roman" panose="02020603050405020304" pitchFamily="18" charset="0"/>
              </a:rPr>
              <a:t>Tongue</a:t>
            </a:r>
            <a:endParaRPr lang="it-IT" dirty="0"/>
          </a:p>
        </p:txBody>
      </p:sp>
      <p:sp>
        <p:nvSpPr>
          <p:cNvPr id="10" name="Rettangolo 9"/>
          <p:cNvSpPr/>
          <p:nvPr/>
        </p:nvSpPr>
        <p:spPr>
          <a:xfrm>
            <a:off x="320632" y="2927046"/>
            <a:ext cx="9768292" cy="400110"/>
          </a:xfrm>
          <a:prstGeom prst="rect">
            <a:avLst/>
          </a:prstGeom>
        </p:spPr>
        <p:txBody>
          <a:bodyPr wrap="square">
            <a:spAutoFit/>
          </a:bodyPr>
          <a:lstStyle/>
          <a:p>
            <a:pPr algn="just"/>
            <a:r>
              <a:rPr lang="it-IT" sz="1000" b="1" dirty="0" err="1"/>
              <a:t>Beginne</a:t>
            </a:r>
            <a:r>
              <a:rPr lang="it-IT" sz="1000" b="1" dirty="0"/>
              <a:t>: </a:t>
            </a:r>
            <a:r>
              <a:rPr lang="it-IT" sz="1000" dirty="0" err="1">
                <a:solidFill>
                  <a:srgbClr val="000000"/>
                </a:solidFill>
                <a:effectLst/>
                <a:latin typeface="Open Sans" panose="020B0606030504020204" pitchFamily="34" charset="0"/>
                <a:ea typeface="Times New Roman" panose="02020603050405020304" pitchFamily="18" charset="0"/>
              </a:rPr>
              <a:t>You</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have</a:t>
            </a:r>
            <a:r>
              <a:rPr lang="it-IT" sz="1000" dirty="0">
                <a:solidFill>
                  <a:srgbClr val="000000"/>
                </a:solidFill>
                <a:effectLst/>
                <a:latin typeface="Open Sans" panose="020B0606030504020204" pitchFamily="34" charset="0"/>
                <a:ea typeface="Times New Roman" panose="02020603050405020304" pitchFamily="18" charset="0"/>
              </a:rPr>
              <a:t> a </a:t>
            </a:r>
            <a:r>
              <a:rPr lang="it-IT" sz="1000" dirty="0" err="1">
                <a:solidFill>
                  <a:srgbClr val="000000"/>
                </a:solidFill>
                <a:effectLst/>
                <a:latin typeface="Open Sans" panose="020B0606030504020204" pitchFamily="34" charset="0"/>
                <a:ea typeface="Times New Roman" panose="02020603050405020304" pitchFamily="18" charset="0"/>
              </a:rPr>
              <a:t>basic</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knowledge</a:t>
            </a:r>
            <a:r>
              <a:rPr lang="it-IT" sz="1000" dirty="0">
                <a:solidFill>
                  <a:srgbClr val="000000"/>
                </a:solidFill>
                <a:effectLst/>
                <a:latin typeface="Open Sans" panose="020B0606030504020204" pitchFamily="34" charset="0"/>
                <a:ea typeface="Times New Roman" panose="02020603050405020304" pitchFamily="18" charset="0"/>
              </a:rPr>
              <a:t> of the </a:t>
            </a:r>
            <a:r>
              <a:rPr lang="it-IT" sz="1000" dirty="0" err="1">
                <a:solidFill>
                  <a:srgbClr val="000000"/>
                </a:solidFill>
                <a:effectLst/>
                <a:latin typeface="Open Sans" panose="020B0606030504020204" pitchFamily="34" charset="0"/>
                <a:ea typeface="Times New Roman" panose="02020603050405020304" pitchFamily="18" charset="0"/>
              </a:rPr>
              <a:t>language</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you</a:t>
            </a:r>
            <a:r>
              <a:rPr lang="it-IT" sz="1000" dirty="0">
                <a:solidFill>
                  <a:srgbClr val="000000"/>
                </a:solidFill>
                <a:effectLst/>
                <a:latin typeface="Open Sans" panose="020B0606030504020204" pitchFamily="34" charset="0"/>
                <a:ea typeface="Times New Roman" panose="02020603050405020304" pitchFamily="18" charset="0"/>
              </a:rPr>
              <a:t> can introduce </a:t>
            </a:r>
            <a:r>
              <a:rPr lang="it-IT" sz="1000" dirty="0" err="1">
                <a:solidFill>
                  <a:srgbClr val="000000"/>
                </a:solidFill>
                <a:effectLst/>
                <a:latin typeface="Open Sans" panose="020B0606030504020204" pitchFamily="34" charset="0"/>
                <a:ea typeface="Times New Roman" panose="02020603050405020304" pitchFamily="18" charset="0"/>
              </a:rPr>
              <a:t>yourself</a:t>
            </a:r>
            <a:r>
              <a:rPr lang="it-IT" sz="1000" dirty="0">
                <a:solidFill>
                  <a:srgbClr val="000000"/>
                </a:solidFill>
                <a:effectLst/>
                <a:latin typeface="Open Sans" panose="020B0606030504020204" pitchFamily="34" charset="0"/>
                <a:ea typeface="Times New Roman" panose="02020603050405020304" pitchFamily="18" charset="0"/>
              </a:rPr>
              <a:t> to </a:t>
            </a:r>
            <a:r>
              <a:rPr lang="it-IT" sz="1000" dirty="0" err="1">
                <a:solidFill>
                  <a:srgbClr val="000000"/>
                </a:solidFill>
                <a:effectLst/>
                <a:latin typeface="Open Sans" panose="020B0606030504020204" pitchFamily="34" charset="0"/>
                <a:ea typeface="Times New Roman" panose="02020603050405020304" pitchFamily="18" charset="0"/>
              </a:rPr>
              <a:t>others</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ask</a:t>
            </a:r>
            <a:r>
              <a:rPr lang="it-IT" sz="1000" dirty="0">
                <a:solidFill>
                  <a:srgbClr val="000000"/>
                </a:solidFill>
                <a:effectLst/>
                <a:latin typeface="Open Sans" panose="020B0606030504020204" pitchFamily="34" charset="0"/>
                <a:ea typeface="Times New Roman" panose="02020603050405020304" pitchFamily="18" charset="0"/>
              </a:rPr>
              <a:t> and </a:t>
            </a:r>
            <a:r>
              <a:rPr lang="it-IT" sz="1000" dirty="0" err="1">
                <a:solidFill>
                  <a:srgbClr val="000000"/>
                </a:solidFill>
                <a:effectLst/>
                <a:latin typeface="Open Sans" panose="020B0606030504020204" pitchFamily="34" charset="0"/>
                <a:ea typeface="Times New Roman" panose="02020603050405020304" pitchFamily="18" charset="0"/>
              </a:rPr>
              <a:t>answer</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questions</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about</a:t>
            </a:r>
            <a:r>
              <a:rPr lang="it-IT" sz="1000" dirty="0">
                <a:solidFill>
                  <a:srgbClr val="000000"/>
                </a:solidFill>
                <a:effectLst/>
                <a:latin typeface="Open Sans" panose="020B0606030504020204" pitchFamily="34" charset="0"/>
                <a:ea typeface="Times New Roman" panose="02020603050405020304" pitchFamily="18" charset="0"/>
              </a:rPr>
              <a:t> personal </a:t>
            </a:r>
            <a:r>
              <a:rPr lang="it-IT" sz="1000" dirty="0" err="1">
                <a:solidFill>
                  <a:srgbClr val="000000"/>
                </a:solidFill>
                <a:effectLst/>
                <a:latin typeface="Open Sans" panose="020B0606030504020204" pitchFamily="34" charset="0"/>
                <a:ea typeface="Times New Roman" panose="02020603050405020304" pitchFamily="18" charset="0"/>
              </a:rPr>
              <a:t>details</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such</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as</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where</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you</a:t>
            </a:r>
            <a:r>
              <a:rPr lang="it-IT" sz="1000" dirty="0">
                <a:solidFill>
                  <a:srgbClr val="000000"/>
                </a:solidFill>
                <a:effectLst/>
                <a:latin typeface="Open Sans" panose="020B0606030504020204" pitchFamily="34" charset="0"/>
                <a:ea typeface="Times New Roman" panose="02020603050405020304" pitchFamily="18" charset="0"/>
              </a:rPr>
              <a:t> live, </a:t>
            </a:r>
            <a:r>
              <a:rPr lang="it-IT" sz="1000" dirty="0" err="1">
                <a:solidFill>
                  <a:srgbClr val="000000"/>
                </a:solidFill>
                <a:effectLst/>
                <a:latin typeface="Open Sans" panose="020B0606030504020204" pitchFamily="34" charset="0"/>
                <a:ea typeface="Times New Roman" panose="02020603050405020304" pitchFamily="18" charset="0"/>
              </a:rPr>
              <a:t>people</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you</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know</a:t>
            </a:r>
            <a:r>
              <a:rPr lang="it-IT" sz="1000" dirty="0">
                <a:solidFill>
                  <a:srgbClr val="000000"/>
                </a:solidFill>
                <a:effectLst/>
                <a:latin typeface="Open Sans" panose="020B0606030504020204" pitchFamily="34" charset="0"/>
                <a:ea typeface="Times New Roman" panose="02020603050405020304" pitchFamily="18" charset="0"/>
              </a:rPr>
              <a:t> and </a:t>
            </a:r>
            <a:r>
              <a:rPr lang="it-IT" sz="1000" dirty="0" err="1">
                <a:solidFill>
                  <a:srgbClr val="000000"/>
                </a:solidFill>
                <a:effectLst/>
                <a:latin typeface="Open Sans" panose="020B0606030504020204" pitchFamily="34" charset="0"/>
                <a:ea typeface="Times New Roman" panose="02020603050405020304" pitchFamily="18" charset="0"/>
              </a:rPr>
              <a:t>things</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you</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have</a:t>
            </a:r>
            <a:r>
              <a:rPr lang="it-IT" sz="1000" dirty="0">
                <a:solidFill>
                  <a:srgbClr val="000000"/>
                </a:solidFill>
                <a:effectLst/>
                <a:latin typeface="Open Sans" panose="020B0606030504020204" pitchFamily="34" charset="0"/>
                <a:ea typeface="Times New Roman" panose="02020603050405020304" pitchFamily="18" charset="0"/>
              </a:rPr>
              <a:t>. Your </a:t>
            </a:r>
            <a:r>
              <a:rPr lang="it-IT" sz="1000" dirty="0" err="1">
                <a:solidFill>
                  <a:srgbClr val="000000"/>
                </a:solidFill>
                <a:effectLst/>
                <a:latin typeface="Open Sans" panose="020B0606030504020204" pitchFamily="34" charset="0"/>
                <a:ea typeface="Times New Roman" panose="02020603050405020304" pitchFamily="18" charset="0"/>
              </a:rPr>
              <a:t>written</a:t>
            </a:r>
            <a:r>
              <a:rPr lang="it-IT" sz="1000" dirty="0">
                <a:solidFill>
                  <a:srgbClr val="000000"/>
                </a:solidFill>
                <a:effectLst/>
                <a:latin typeface="Open Sans" panose="020B0606030504020204" pitchFamily="34" charset="0"/>
                <a:ea typeface="Times New Roman" panose="02020603050405020304" pitchFamily="18" charset="0"/>
              </a:rPr>
              <a:t> skills are </a:t>
            </a:r>
            <a:r>
              <a:rPr lang="it-IT" sz="1000" dirty="0" err="1">
                <a:solidFill>
                  <a:srgbClr val="000000"/>
                </a:solidFill>
                <a:effectLst/>
                <a:latin typeface="Open Sans" panose="020B0606030504020204" pitchFamily="34" charset="0"/>
                <a:ea typeface="Times New Roman" panose="02020603050405020304" pitchFamily="18" charset="0"/>
              </a:rPr>
              <a:t>basic</a:t>
            </a:r>
            <a:r>
              <a:rPr lang="it-IT" sz="1000" dirty="0">
                <a:solidFill>
                  <a:srgbClr val="000000"/>
                </a:solidFill>
                <a:effectLst/>
                <a:latin typeface="Open Sans" panose="020B0606030504020204" pitchFamily="34" charset="0"/>
                <a:ea typeface="Times New Roman" panose="02020603050405020304" pitchFamily="18" charset="0"/>
              </a:rPr>
              <a:t>, spelling and </a:t>
            </a:r>
            <a:r>
              <a:rPr lang="it-IT" sz="1000" dirty="0" err="1">
                <a:solidFill>
                  <a:srgbClr val="000000"/>
                </a:solidFill>
                <a:effectLst/>
                <a:latin typeface="Open Sans" panose="020B0606030504020204" pitchFamily="34" charset="0"/>
                <a:ea typeface="Times New Roman" panose="02020603050405020304" pitchFamily="18" charset="0"/>
              </a:rPr>
              <a:t>tenses</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may</a:t>
            </a:r>
            <a:r>
              <a:rPr lang="it-IT" sz="1000" dirty="0">
                <a:solidFill>
                  <a:srgbClr val="000000"/>
                </a:solidFill>
                <a:effectLst/>
                <a:latin typeface="Open Sans" panose="020B0606030504020204" pitchFamily="34" charset="0"/>
                <a:ea typeface="Times New Roman" panose="02020603050405020304" pitchFamily="18" charset="0"/>
              </a:rPr>
              <a:t> be </a:t>
            </a:r>
            <a:r>
              <a:rPr lang="it-IT" sz="1000" dirty="0" err="1">
                <a:solidFill>
                  <a:srgbClr val="000000"/>
                </a:solidFill>
                <a:effectLst/>
                <a:latin typeface="Open Sans" panose="020B0606030504020204" pitchFamily="34" charset="0"/>
                <a:ea typeface="Times New Roman" panose="02020603050405020304" pitchFamily="18" charset="0"/>
              </a:rPr>
              <a:t>problematic</a:t>
            </a:r>
            <a:r>
              <a:rPr lang="it-IT" sz="1000" dirty="0">
                <a:solidFill>
                  <a:srgbClr val="000000"/>
                </a:solidFill>
                <a:effectLst/>
                <a:latin typeface="Open Sans" panose="020B0606030504020204" pitchFamily="34" charset="0"/>
                <a:ea typeface="Times New Roman" panose="02020603050405020304" pitchFamily="18" charset="0"/>
              </a:rPr>
              <a:t> for </a:t>
            </a:r>
            <a:r>
              <a:rPr lang="it-IT" sz="1000" dirty="0" err="1">
                <a:solidFill>
                  <a:srgbClr val="000000"/>
                </a:solidFill>
                <a:effectLst/>
                <a:latin typeface="Open Sans" panose="020B0606030504020204" pitchFamily="34" charset="0"/>
                <a:ea typeface="Times New Roman" panose="02020603050405020304" pitchFamily="18" charset="0"/>
              </a:rPr>
              <a:t>you</a:t>
            </a:r>
            <a:r>
              <a:rPr lang="it-IT" sz="1000" dirty="0">
                <a:solidFill>
                  <a:srgbClr val="000000"/>
                </a:solidFill>
                <a:effectLst/>
                <a:latin typeface="Open Sans" panose="020B0606030504020204" pitchFamily="34" charset="0"/>
                <a:ea typeface="Times New Roman" panose="02020603050405020304" pitchFamily="18" charset="0"/>
              </a:rPr>
              <a:t>.</a:t>
            </a:r>
            <a:endParaRPr lang="it-IT" sz="1000" dirty="0"/>
          </a:p>
        </p:txBody>
      </p:sp>
      <p:sp>
        <p:nvSpPr>
          <p:cNvPr id="11" name="Rettangolo 10"/>
          <p:cNvSpPr/>
          <p:nvPr/>
        </p:nvSpPr>
        <p:spPr>
          <a:xfrm>
            <a:off x="320632" y="3876583"/>
            <a:ext cx="9900797" cy="536878"/>
          </a:xfrm>
          <a:prstGeom prst="rect">
            <a:avLst/>
          </a:prstGeom>
        </p:spPr>
        <p:txBody>
          <a:bodyPr wrap="square">
            <a:spAutoFit/>
          </a:bodyPr>
          <a:lstStyle/>
          <a:p>
            <a:pPr algn="just" fontAlgn="base">
              <a:lnSpc>
                <a:spcPct val="107000"/>
              </a:lnSpc>
              <a:spcAft>
                <a:spcPts val="0"/>
              </a:spcAft>
            </a:pPr>
            <a:r>
              <a:rPr lang="it-IT" sz="900" b="1"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Intermediate</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You</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can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interact</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with a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degree</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of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fluency</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and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spontaneity</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that</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makes</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regular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interaction</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with native speakers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quite</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possible</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You</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can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also</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deal with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most</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situations</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likely</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to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arise</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while</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travelling</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and in an area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where</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the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language</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is</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spoken</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as</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well</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as</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in a work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environment</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You</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are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also</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able</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to produce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simple</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texts</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of a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decent</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standard on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topics</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which</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are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familiar</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to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you</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Rettangolo 11"/>
          <p:cNvSpPr/>
          <p:nvPr/>
        </p:nvSpPr>
        <p:spPr>
          <a:xfrm>
            <a:off x="305883" y="4890237"/>
            <a:ext cx="9915545" cy="421654"/>
          </a:xfrm>
          <a:prstGeom prst="rect">
            <a:avLst/>
          </a:prstGeom>
        </p:spPr>
        <p:txBody>
          <a:bodyPr wrap="square">
            <a:spAutoFit/>
          </a:bodyPr>
          <a:lstStyle/>
          <a:p>
            <a:pPr algn="just" fontAlgn="base">
              <a:lnSpc>
                <a:spcPct val="107000"/>
              </a:lnSpc>
              <a:spcAft>
                <a:spcPts val="0"/>
              </a:spcAft>
            </a:pPr>
            <a:r>
              <a:rPr lang="it-IT" sz="1000" b="1"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Business </a:t>
            </a:r>
            <a:r>
              <a:rPr lang="it-IT" sz="1000" b="1"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Proficient</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You</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are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at</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ease</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in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communicating</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with native speakers, can use the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language</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flexibly</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spontaneously</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and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effectively</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for social,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academic</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and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professional</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purposes</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You</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are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able</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to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understand</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and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write</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 wide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range</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of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complex</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and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demanding</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texts</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as</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well</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as</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recognise</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implicit</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meaning</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3" name="Immagin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84679" y="5814456"/>
            <a:ext cx="1728380" cy="768259"/>
          </a:xfrm>
          <a:prstGeom prst="rect">
            <a:avLst/>
          </a:prstGeom>
        </p:spPr>
      </p:pic>
    </p:spTree>
    <p:extLst>
      <p:ext uri="{BB962C8B-B14F-4D97-AF65-F5344CB8AC3E}">
        <p14:creationId xmlns:p14="http://schemas.microsoft.com/office/powerpoint/2010/main" val="20996770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p:nvPr/>
        </p:nvPicPr>
        <p:blipFill>
          <a:blip r:embed="rId2">
            <a:extLst>
              <a:ext uri="{28A0092B-C50C-407E-A947-70E740481C1C}">
                <a14:useLocalDpi xmlns:a14="http://schemas.microsoft.com/office/drawing/2010/main" val="0"/>
              </a:ext>
            </a:extLst>
          </a:blip>
          <a:stretch>
            <a:fillRect/>
          </a:stretch>
        </p:blipFill>
        <p:spPr>
          <a:xfrm>
            <a:off x="320632" y="275324"/>
            <a:ext cx="1838325" cy="771525"/>
          </a:xfrm>
          <a:prstGeom prst="rect">
            <a:avLst/>
          </a:prstGeom>
        </p:spPr>
      </p:pic>
      <p:sp>
        <p:nvSpPr>
          <p:cNvPr id="3" name="Rettangolo 2"/>
          <p:cNvSpPr/>
          <p:nvPr/>
        </p:nvSpPr>
        <p:spPr>
          <a:xfrm>
            <a:off x="320632" y="1046849"/>
            <a:ext cx="2253694" cy="369332"/>
          </a:xfrm>
          <a:prstGeom prst="rect">
            <a:avLst/>
          </a:prstGeom>
        </p:spPr>
        <p:txBody>
          <a:bodyPr wrap="none">
            <a:spAutoFit/>
          </a:bodyPr>
          <a:lstStyle/>
          <a:p>
            <a:r>
              <a:rPr lang="it-IT" b="1" dirty="0">
                <a:solidFill>
                  <a:srgbClr val="FE6A00"/>
                </a:solidFill>
                <a:effectLst/>
                <a:latin typeface="Open Sans" panose="020B0606030504020204" pitchFamily="34" charset="0"/>
                <a:ea typeface="Calibri" panose="020F0502020204030204" pitchFamily="34" charset="0"/>
              </a:rPr>
              <a:t>LANGUAGE SKILLS</a:t>
            </a:r>
            <a:endParaRPr lang="it-IT" dirty="0"/>
          </a:p>
        </p:txBody>
      </p:sp>
      <p:sp>
        <p:nvSpPr>
          <p:cNvPr id="4" name="Casella di testo 2"/>
          <p:cNvSpPr txBox="1">
            <a:spLocks noChangeArrowheads="1"/>
          </p:cNvSpPr>
          <p:nvPr/>
        </p:nvSpPr>
        <p:spPr bwMode="auto">
          <a:xfrm>
            <a:off x="320632" y="1665736"/>
            <a:ext cx="2908935" cy="5219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Language n.3</a:t>
            </a:r>
          </a:p>
        </p:txBody>
      </p:sp>
      <p:sp>
        <p:nvSpPr>
          <p:cNvPr id="6" name="Rettangolo 5"/>
          <p:cNvSpPr/>
          <p:nvPr/>
        </p:nvSpPr>
        <p:spPr>
          <a:xfrm>
            <a:off x="320632" y="2651210"/>
            <a:ext cx="1443024" cy="369332"/>
          </a:xfrm>
          <a:prstGeom prst="rect">
            <a:avLst/>
          </a:prstGeom>
        </p:spPr>
        <p:txBody>
          <a:bodyPr wrap="none">
            <a:spAutoFit/>
          </a:bodyPr>
          <a:lstStyle/>
          <a:p>
            <a:pPr marL="285750" indent="-285750">
              <a:buFont typeface="Wingdings" panose="05000000000000000000" pitchFamily="2" charset="2"/>
              <a:buChar char="q"/>
            </a:pPr>
            <a:r>
              <a:rPr lang="it-IT" dirty="0" err="1">
                <a:solidFill>
                  <a:srgbClr val="333333"/>
                </a:solidFill>
                <a:effectLst/>
                <a:latin typeface="Open Sans" panose="020B0606030504020204" pitchFamily="34" charset="0"/>
                <a:ea typeface="Times New Roman" panose="02020603050405020304" pitchFamily="18" charset="0"/>
              </a:rPr>
              <a:t>Beginner</a:t>
            </a:r>
            <a:endParaRPr lang="it-IT" dirty="0"/>
          </a:p>
        </p:txBody>
      </p:sp>
      <p:sp>
        <p:nvSpPr>
          <p:cNvPr id="7" name="Rettangolo 6"/>
          <p:cNvSpPr/>
          <p:nvPr/>
        </p:nvSpPr>
        <p:spPr>
          <a:xfrm>
            <a:off x="305884" y="3547441"/>
            <a:ext cx="1867819" cy="388696"/>
          </a:xfrm>
          <a:prstGeom prst="rect">
            <a:avLst/>
          </a:prstGeom>
        </p:spPr>
        <p:txBody>
          <a:bodyPr wrap="none">
            <a:spAutoFit/>
          </a:bodyPr>
          <a:lstStyle/>
          <a:p>
            <a:pPr marL="285750" indent="-285750" fontAlgn="base">
              <a:lnSpc>
                <a:spcPct val="107000"/>
              </a:lnSpc>
              <a:spcAft>
                <a:spcPts val="0"/>
              </a:spcAft>
              <a:buFont typeface="Wingdings" panose="05000000000000000000" pitchFamily="2" charset="2"/>
              <a:buChar char="q"/>
            </a:pPr>
            <a:r>
              <a:rPr lang="it-IT" dirty="0">
                <a:solidFill>
                  <a:srgbClr val="333333"/>
                </a:solidFill>
                <a:effectLst/>
                <a:latin typeface="Open Sans" panose="020B0606030504020204" pitchFamily="34" charset="0"/>
                <a:ea typeface="Times New Roman" panose="02020603050405020304" pitchFamily="18" charset="0"/>
                <a:cs typeface="Times New Roman" panose="02020603050405020304" pitchFamily="18" charset="0"/>
              </a:rPr>
              <a:t>Intermediate</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ettangolo 7"/>
          <p:cNvSpPr/>
          <p:nvPr/>
        </p:nvSpPr>
        <p:spPr>
          <a:xfrm>
            <a:off x="305884" y="4593617"/>
            <a:ext cx="2509213" cy="369332"/>
          </a:xfrm>
          <a:prstGeom prst="rect">
            <a:avLst/>
          </a:prstGeom>
        </p:spPr>
        <p:txBody>
          <a:bodyPr wrap="none">
            <a:spAutoFit/>
          </a:bodyPr>
          <a:lstStyle/>
          <a:p>
            <a:pPr marL="285750" indent="-285750">
              <a:buFont typeface="Wingdings" panose="05000000000000000000" pitchFamily="2" charset="2"/>
              <a:buChar char="q"/>
            </a:pPr>
            <a:r>
              <a:rPr lang="it-IT" dirty="0">
                <a:solidFill>
                  <a:srgbClr val="333333"/>
                </a:solidFill>
                <a:effectLst/>
                <a:latin typeface="Open Sans" panose="020B0606030504020204" pitchFamily="34" charset="0"/>
                <a:ea typeface="Times New Roman" panose="02020603050405020304" pitchFamily="18" charset="0"/>
              </a:rPr>
              <a:t>Business </a:t>
            </a:r>
            <a:r>
              <a:rPr lang="it-IT" dirty="0" err="1">
                <a:solidFill>
                  <a:srgbClr val="333333"/>
                </a:solidFill>
                <a:effectLst/>
                <a:latin typeface="Open Sans" panose="020B0606030504020204" pitchFamily="34" charset="0"/>
                <a:ea typeface="Times New Roman" panose="02020603050405020304" pitchFamily="18" charset="0"/>
              </a:rPr>
              <a:t>Proficient</a:t>
            </a:r>
            <a:endParaRPr lang="it-IT" dirty="0"/>
          </a:p>
        </p:txBody>
      </p:sp>
      <p:sp>
        <p:nvSpPr>
          <p:cNvPr id="9" name="Rettangolo 8"/>
          <p:cNvSpPr/>
          <p:nvPr/>
        </p:nvSpPr>
        <p:spPr>
          <a:xfrm>
            <a:off x="305883" y="5507263"/>
            <a:ext cx="2117824" cy="369332"/>
          </a:xfrm>
          <a:prstGeom prst="rect">
            <a:avLst/>
          </a:prstGeom>
        </p:spPr>
        <p:txBody>
          <a:bodyPr wrap="none">
            <a:spAutoFit/>
          </a:bodyPr>
          <a:lstStyle/>
          <a:p>
            <a:pPr marL="285750" indent="-285750">
              <a:buFont typeface="Wingdings" panose="05000000000000000000" pitchFamily="2" charset="2"/>
              <a:buChar char="q"/>
            </a:pPr>
            <a:r>
              <a:rPr lang="it-IT" dirty="0" err="1">
                <a:solidFill>
                  <a:srgbClr val="333333"/>
                </a:solidFill>
                <a:effectLst/>
                <a:latin typeface="Open Sans" panose="020B0606030504020204" pitchFamily="34" charset="0"/>
                <a:ea typeface="Times New Roman" panose="02020603050405020304" pitchFamily="18" charset="0"/>
              </a:rPr>
              <a:t>Mother</a:t>
            </a:r>
            <a:r>
              <a:rPr lang="it-IT" dirty="0">
                <a:solidFill>
                  <a:srgbClr val="333333"/>
                </a:solidFill>
                <a:effectLst/>
                <a:latin typeface="Open Sans" panose="020B0606030504020204" pitchFamily="34" charset="0"/>
                <a:ea typeface="Times New Roman" panose="02020603050405020304" pitchFamily="18" charset="0"/>
              </a:rPr>
              <a:t> </a:t>
            </a:r>
            <a:r>
              <a:rPr lang="it-IT" dirty="0" err="1">
                <a:solidFill>
                  <a:srgbClr val="333333"/>
                </a:solidFill>
                <a:effectLst/>
                <a:latin typeface="Open Sans" panose="020B0606030504020204" pitchFamily="34" charset="0"/>
                <a:ea typeface="Times New Roman" panose="02020603050405020304" pitchFamily="18" charset="0"/>
              </a:rPr>
              <a:t>Tongue</a:t>
            </a:r>
            <a:endParaRPr lang="it-IT" dirty="0"/>
          </a:p>
        </p:txBody>
      </p:sp>
      <p:sp>
        <p:nvSpPr>
          <p:cNvPr id="10" name="Rettangolo 9"/>
          <p:cNvSpPr/>
          <p:nvPr/>
        </p:nvSpPr>
        <p:spPr>
          <a:xfrm>
            <a:off x="320632" y="2927046"/>
            <a:ext cx="9768292" cy="400110"/>
          </a:xfrm>
          <a:prstGeom prst="rect">
            <a:avLst/>
          </a:prstGeom>
        </p:spPr>
        <p:txBody>
          <a:bodyPr wrap="square">
            <a:spAutoFit/>
          </a:bodyPr>
          <a:lstStyle/>
          <a:p>
            <a:pPr algn="just"/>
            <a:r>
              <a:rPr lang="it-IT" sz="1000" b="1" dirty="0" err="1"/>
              <a:t>Beginne</a:t>
            </a:r>
            <a:r>
              <a:rPr lang="it-IT" sz="1000" b="1" dirty="0"/>
              <a:t>: </a:t>
            </a:r>
            <a:r>
              <a:rPr lang="it-IT" sz="1000" dirty="0" err="1">
                <a:solidFill>
                  <a:srgbClr val="000000"/>
                </a:solidFill>
                <a:effectLst/>
                <a:latin typeface="Open Sans" panose="020B0606030504020204" pitchFamily="34" charset="0"/>
                <a:ea typeface="Times New Roman" panose="02020603050405020304" pitchFamily="18" charset="0"/>
              </a:rPr>
              <a:t>You</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have</a:t>
            </a:r>
            <a:r>
              <a:rPr lang="it-IT" sz="1000" dirty="0">
                <a:solidFill>
                  <a:srgbClr val="000000"/>
                </a:solidFill>
                <a:effectLst/>
                <a:latin typeface="Open Sans" panose="020B0606030504020204" pitchFamily="34" charset="0"/>
                <a:ea typeface="Times New Roman" panose="02020603050405020304" pitchFamily="18" charset="0"/>
              </a:rPr>
              <a:t> a </a:t>
            </a:r>
            <a:r>
              <a:rPr lang="it-IT" sz="1000" dirty="0" err="1">
                <a:solidFill>
                  <a:srgbClr val="000000"/>
                </a:solidFill>
                <a:effectLst/>
                <a:latin typeface="Open Sans" panose="020B0606030504020204" pitchFamily="34" charset="0"/>
                <a:ea typeface="Times New Roman" panose="02020603050405020304" pitchFamily="18" charset="0"/>
              </a:rPr>
              <a:t>basic</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knowledge</a:t>
            </a:r>
            <a:r>
              <a:rPr lang="it-IT" sz="1000" dirty="0">
                <a:solidFill>
                  <a:srgbClr val="000000"/>
                </a:solidFill>
                <a:effectLst/>
                <a:latin typeface="Open Sans" panose="020B0606030504020204" pitchFamily="34" charset="0"/>
                <a:ea typeface="Times New Roman" panose="02020603050405020304" pitchFamily="18" charset="0"/>
              </a:rPr>
              <a:t> of the </a:t>
            </a:r>
            <a:r>
              <a:rPr lang="it-IT" sz="1000" dirty="0" err="1">
                <a:solidFill>
                  <a:srgbClr val="000000"/>
                </a:solidFill>
                <a:effectLst/>
                <a:latin typeface="Open Sans" panose="020B0606030504020204" pitchFamily="34" charset="0"/>
                <a:ea typeface="Times New Roman" panose="02020603050405020304" pitchFamily="18" charset="0"/>
              </a:rPr>
              <a:t>language</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you</a:t>
            </a:r>
            <a:r>
              <a:rPr lang="it-IT" sz="1000" dirty="0">
                <a:solidFill>
                  <a:srgbClr val="000000"/>
                </a:solidFill>
                <a:effectLst/>
                <a:latin typeface="Open Sans" panose="020B0606030504020204" pitchFamily="34" charset="0"/>
                <a:ea typeface="Times New Roman" panose="02020603050405020304" pitchFamily="18" charset="0"/>
              </a:rPr>
              <a:t> can introduce </a:t>
            </a:r>
            <a:r>
              <a:rPr lang="it-IT" sz="1000" dirty="0" err="1">
                <a:solidFill>
                  <a:srgbClr val="000000"/>
                </a:solidFill>
                <a:effectLst/>
                <a:latin typeface="Open Sans" panose="020B0606030504020204" pitchFamily="34" charset="0"/>
                <a:ea typeface="Times New Roman" panose="02020603050405020304" pitchFamily="18" charset="0"/>
              </a:rPr>
              <a:t>yourself</a:t>
            </a:r>
            <a:r>
              <a:rPr lang="it-IT" sz="1000" dirty="0">
                <a:solidFill>
                  <a:srgbClr val="000000"/>
                </a:solidFill>
                <a:effectLst/>
                <a:latin typeface="Open Sans" panose="020B0606030504020204" pitchFamily="34" charset="0"/>
                <a:ea typeface="Times New Roman" panose="02020603050405020304" pitchFamily="18" charset="0"/>
              </a:rPr>
              <a:t> to </a:t>
            </a:r>
            <a:r>
              <a:rPr lang="it-IT" sz="1000" dirty="0" err="1">
                <a:solidFill>
                  <a:srgbClr val="000000"/>
                </a:solidFill>
                <a:effectLst/>
                <a:latin typeface="Open Sans" panose="020B0606030504020204" pitchFamily="34" charset="0"/>
                <a:ea typeface="Times New Roman" panose="02020603050405020304" pitchFamily="18" charset="0"/>
              </a:rPr>
              <a:t>others</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ask</a:t>
            </a:r>
            <a:r>
              <a:rPr lang="it-IT" sz="1000" dirty="0">
                <a:solidFill>
                  <a:srgbClr val="000000"/>
                </a:solidFill>
                <a:effectLst/>
                <a:latin typeface="Open Sans" panose="020B0606030504020204" pitchFamily="34" charset="0"/>
                <a:ea typeface="Times New Roman" panose="02020603050405020304" pitchFamily="18" charset="0"/>
              </a:rPr>
              <a:t> and </a:t>
            </a:r>
            <a:r>
              <a:rPr lang="it-IT" sz="1000" dirty="0" err="1">
                <a:solidFill>
                  <a:srgbClr val="000000"/>
                </a:solidFill>
                <a:effectLst/>
                <a:latin typeface="Open Sans" panose="020B0606030504020204" pitchFamily="34" charset="0"/>
                <a:ea typeface="Times New Roman" panose="02020603050405020304" pitchFamily="18" charset="0"/>
              </a:rPr>
              <a:t>answer</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questions</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about</a:t>
            </a:r>
            <a:r>
              <a:rPr lang="it-IT" sz="1000" dirty="0">
                <a:solidFill>
                  <a:srgbClr val="000000"/>
                </a:solidFill>
                <a:effectLst/>
                <a:latin typeface="Open Sans" panose="020B0606030504020204" pitchFamily="34" charset="0"/>
                <a:ea typeface="Times New Roman" panose="02020603050405020304" pitchFamily="18" charset="0"/>
              </a:rPr>
              <a:t> personal </a:t>
            </a:r>
            <a:r>
              <a:rPr lang="it-IT" sz="1000" dirty="0" err="1">
                <a:solidFill>
                  <a:srgbClr val="000000"/>
                </a:solidFill>
                <a:effectLst/>
                <a:latin typeface="Open Sans" panose="020B0606030504020204" pitchFamily="34" charset="0"/>
                <a:ea typeface="Times New Roman" panose="02020603050405020304" pitchFamily="18" charset="0"/>
              </a:rPr>
              <a:t>details</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such</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as</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where</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you</a:t>
            </a:r>
            <a:r>
              <a:rPr lang="it-IT" sz="1000" dirty="0">
                <a:solidFill>
                  <a:srgbClr val="000000"/>
                </a:solidFill>
                <a:effectLst/>
                <a:latin typeface="Open Sans" panose="020B0606030504020204" pitchFamily="34" charset="0"/>
                <a:ea typeface="Times New Roman" panose="02020603050405020304" pitchFamily="18" charset="0"/>
              </a:rPr>
              <a:t> live, </a:t>
            </a:r>
            <a:r>
              <a:rPr lang="it-IT" sz="1000" dirty="0" err="1">
                <a:solidFill>
                  <a:srgbClr val="000000"/>
                </a:solidFill>
                <a:effectLst/>
                <a:latin typeface="Open Sans" panose="020B0606030504020204" pitchFamily="34" charset="0"/>
                <a:ea typeface="Times New Roman" panose="02020603050405020304" pitchFamily="18" charset="0"/>
              </a:rPr>
              <a:t>people</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you</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know</a:t>
            </a:r>
            <a:r>
              <a:rPr lang="it-IT" sz="1000" dirty="0">
                <a:solidFill>
                  <a:srgbClr val="000000"/>
                </a:solidFill>
                <a:effectLst/>
                <a:latin typeface="Open Sans" panose="020B0606030504020204" pitchFamily="34" charset="0"/>
                <a:ea typeface="Times New Roman" panose="02020603050405020304" pitchFamily="18" charset="0"/>
              </a:rPr>
              <a:t> and </a:t>
            </a:r>
            <a:r>
              <a:rPr lang="it-IT" sz="1000" dirty="0" err="1">
                <a:solidFill>
                  <a:srgbClr val="000000"/>
                </a:solidFill>
                <a:effectLst/>
                <a:latin typeface="Open Sans" panose="020B0606030504020204" pitchFamily="34" charset="0"/>
                <a:ea typeface="Times New Roman" panose="02020603050405020304" pitchFamily="18" charset="0"/>
              </a:rPr>
              <a:t>things</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you</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have</a:t>
            </a:r>
            <a:r>
              <a:rPr lang="it-IT" sz="1000" dirty="0">
                <a:solidFill>
                  <a:srgbClr val="000000"/>
                </a:solidFill>
                <a:effectLst/>
                <a:latin typeface="Open Sans" panose="020B0606030504020204" pitchFamily="34" charset="0"/>
                <a:ea typeface="Times New Roman" panose="02020603050405020304" pitchFamily="18" charset="0"/>
              </a:rPr>
              <a:t>. Your </a:t>
            </a:r>
            <a:r>
              <a:rPr lang="it-IT" sz="1000" dirty="0" err="1">
                <a:solidFill>
                  <a:srgbClr val="000000"/>
                </a:solidFill>
                <a:effectLst/>
                <a:latin typeface="Open Sans" panose="020B0606030504020204" pitchFamily="34" charset="0"/>
                <a:ea typeface="Times New Roman" panose="02020603050405020304" pitchFamily="18" charset="0"/>
              </a:rPr>
              <a:t>written</a:t>
            </a:r>
            <a:r>
              <a:rPr lang="it-IT" sz="1000" dirty="0">
                <a:solidFill>
                  <a:srgbClr val="000000"/>
                </a:solidFill>
                <a:effectLst/>
                <a:latin typeface="Open Sans" panose="020B0606030504020204" pitchFamily="34" charset="0"/>
                <a:ea typeface="Times New Roman" panose="02020603050405020304" pitchFamily="18" charset="0"/>
              </a:rPr>
              <a:t> skills are </a:t>
            </a:r>
            <a:r>
              <a:rPr lang="it-IT" sz="1000" dirty="0" err="1">
                <a:solidFill>
                  <a:srgbClr val="000000"/>
                </a:solidFill>
                <a:effectLst/>
                <a:latin typeface="Open Sans" panose="020B0606030504020204" pitchFamily="34" charset="0"/>
                <a:ea typeface="Times New Roman" panose="02020603050405020304" pitchFamily="18" charset="0"/>
              </a:rPr>
              <a:t>basic</a:t>
            </a:r>
            <a:r>
              <a:rPr lang="it-IT" sz="1000" dirty="0">
                <a:solidFill>
                  <a:srgbClr val="000000"/>
                </a:solidFill>
                <a:effectLst/>
                <a:latin typeface="Open Sans" panose="020B0606030504020204" pitchFamily="34" charset="0"/>
                <a:ea typeface="Times New Roman" panose="02020603050405020304" pitchFamily="18" charset="0"/>
              </a:rPr>
              <a:t>, spelling and </a:t>
            </a:r>
            <a:r>
              <a:rPr lang="it-IT" sz="1000" dirty="0" err="1">
                <a:solidFill>
                  <a:srgbClr val="000000"/>
                </a:solidFill>
                <a:effectLst/>
                <a:latin typeface="Open Sans" panose="020B0606030504020204" pitchFamily="34" charset="0"/>
                <a:ea typeface="Times New Roman" panose="02020603050405020304" pitchFamily="18" charset="0"/>
              </a:rPr>
              <a:t>tenses</a:t>
            </a:r>
            <a:r>
              <a:rPr lang="it-IT" sz="1000" dirty="0">
                <a:solidFill>
                  <a:srgbClr val="000000"/>
                </a:solidFill>
                <a:effectLst/>
                <a:latin typeface="Open Sans" panose="020B0606030504020204" pitchFamily="34" charset="0"/>
                <a:ea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rPr>
              <a:t>may</a:t>
            </a:r>
            <a:r>
              <a:rPr lang="it-IT" sz="1000" dirty="0">
                <a:solidFill>
                  <a:srgbClr val="000000"/>
                </a:solidFill>
                <a:effectLst/>
                <a:latin typeface="Open Sans" panose="020B0606030504020204" pitchFamily="34" charset="0"/>
                <a:ea typeface="Times New Roman" panose="02020603050405020304" pitchFamily="18" charset="0"/>
              </a:rPr>
              <a:t> be </a:t>
            </a:r>
            <a:r>
              <a:rPr lang="it-IT" sz="1000" dirty="0" err="1">
                <a:solidFill>
                  <a:srgbClr val="000000"/>
                </a:solidFill>
                <a:effectLst/>
                <a:latin typeface="Open Sans" panose="020B0606030504020204" pitchFamily="34" charset="0"/>
                <a:ea typeface="Times New Roman" panose="02020603050405020304" pitchFamily="18" charset="0"/>
              </a:rPr>
              <a:t>problematic</a:t>
            </a:r>
            <a:r>
              <a:rPr lang="it-IT" sz="1000" dirty="0">
                <a:solidFill>
                  <a:srgbClr val="000000"/>
                </a:solidFill>
                <a:effectLst/>
                <a:latin typeface="Open Sans" panose="020B0606030504020204" pitchFamily="34" charset="0"/>
                <a:ea typeface="Times New Roman" panose="02020603050405020304" pitchFamily="18" charset="0"/>
              </a:rPr>
              <a:t> for </a:t>
            </a:r>
            <a:r>
              <a:rPr lang="it-IT" sz="1000" dirty="0" err="1">
                <a:solidFill>
                  <a:srgbClr val="000000"/>
                </a:solidFill>
                <a:effectLst/>
                <a:latin typeface="Open Sans" panose="020B0606030504020204" pitchFamily="34" charset="0"/>
                <a:ea typeface="Times New Roman" panose="02020603050405020304" pitchFamily="18" charset="0"/>
              </a:rPr>
              <a:t>you</a:t>
            </a:r>
            <a:r>
              <a:rPr lang="it-IT" sz="1000" dirty="0">
                <a:solidFill>
                  <a:srgbClr val="000000"/>
                </a:solidFill>
                <a:effectLst/>
                <a:latin typeface="Open Sans" panose="020B0606030504020204" pitchFamily="34" charset="0"/>
                <a:ea typeface="Times New Roman" panose="02020603050405020304" pitchFamily="18" charset="0"/>
              </a:rPr>
              <a:t>.</a:t>
            </a:r>
            <a:endParaRPr lang="it-IT" sz="1000" dirty="0"/>
          </a:p>
        </p:txBody>
      </p:sp>
      <p:sp>
        <p:nvSpPr>
          <p:cNvPr id="11" name="Rettangolo 10"/>
          <p:cNvSpPr/>
          <p:nvPr/>
        </p:nvSpPr>
        <p:spPr>
          <a:xfrm>
            <a:off x="320632" y="3876583"/>
            <a:ext cx="9900797" cy="536878"/>
          </a:xfrm>
          <a:prstGeom prst="rect">
            <a:avLst/>
          </a:prstGeom>
        </p:spPr>
        <p:txBody>
          <a:bodyPr wrap="square">
            <a:spAutoFit/>
          </a:bodyPr>
          <a:lstStyle/>
          <a:p>
            <a:pPr algn="just" fontAlgn="base">
              <a:lnSpc>
                <a:spcPct val="107000"/>
              </a:lnSpc>
              <a:spcAft>
                <a:spcPts val="0"/>
              </a:spcAft>
            </a:pPr>
            <a:r>
              <a:rPr lang="it-IT" sz="900" b="1"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Intermediate</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You</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can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interact</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with a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degree</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of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fluency</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and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spontaneity</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that</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makes</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regular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interaction</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with native speakers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quite</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possible</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You</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can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also</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deal with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most</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situations</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likely</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to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arise</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while</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travelling</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and in an area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where</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the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language</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is</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spoken</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as</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well</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as</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in a work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environment</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You</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are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also</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able</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to produce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simple</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texts</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of a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decent</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standard on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topics</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which</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are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familiar</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to </a:t>
            </a:r>
            <a:r>
              <a:rPr lang="it-IT" sz="9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you</a:t>
            </a:r>
            <a:r>
              <a:rPr lang="it-IT" sz="9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Rettangolo 11"/>
          <p:cNvSpPr/>
          <p:nvPr/>
        </p:nvSpPr>
        <p:spPr>
          <a:xfrm>
            <a:off x="305883" y="4890237"/>
            <a:ext cx="9915545" cy="421654"/>
          </a:xfrm>
          <a:prstGeom prst="rect">
            <a:avLst/>
          </a:prstGeom>
        </p:spPr>
        <p:txBody>
          <a:bodyPr wrap="square">
            <a:spAutoFit/>
          </a:bodyPr>
          <a:lstStyle/>
          <a:p>
            <a:pPr algn="just" fontAlgn="base">
              <a:lnSpc>
                <a:spcPct val="107000"/>
              </a:lnSpc>
              <a:spcAft>
                <a:spcPts val="0"/>
              </a:spcAft>
            </a:pPr>
            <a:r>
              <a:rPr lang="it-IT" sz="1000" b="1"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Business </a:t>
            </a:r>
            <a:r>
              <a:rPr lang="it-IT" sz="1000" b="1"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Proficient</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You</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are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at</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ease</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in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communicating</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with native speakers, can use the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language</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flexibly</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spontaneously</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and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effectively</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for social,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academic</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and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professional</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purposes</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You</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are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able</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to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understand</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and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write</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 wide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range</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of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complex</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and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demanding</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texts</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as</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well</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as</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recognise</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implicit</a:t>
            </a:r>
            <a:r>
              <a:rPr lang="it-IT" sz="100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sz="1000" dirty="0" err="1">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meaning</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3" name="Immagin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84679" y="5814456"/>
            <a:ext cx="1728380" cy="768259"/>
          </a:xfrm>
          <a:prstGeom prst="rect">
            <a:avLst/>
          </a:prstGeom>
        </p:spPr>
      </p:pic>
    </p:spTree>
    <p:extLst>
      <p:ext uri="{BB962C8B-B14F-4D97-AF65-F5344CB8AC3E}">
        <p14:creationId xmlns:p14="http://schemas.microsoft.com/office/powerpoint/2010/main" val="7393295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 di testo 2"/>
          <p:cNvSpPr txBox="1">
            <a:spLocks noChangeArrowheads="1"/>
          </p:cNvSpPr>
          <p:nvPr/>
        </p:nvSpPr>
        <p:spPr bwMode="auto">
          <a:xfrm>
            <a:off x="201106" y="914400"/>
            <a:ext cx="2908935" cy="7124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Basic Application n.1 (es Adobe Acrobat, Microsoft Office, </a:t>
            </a:r>
            <a:r>
              <a:rPr lang="it-IT" sz="1100" dirty="0" err="1">
                <a:effectLst/>
                <a:latin typeface="Calibri" panose="020F0502020204030204" pitchFamily="34" charset="0"/>
                <a:ea typeface="Calibri" panose="020F0502020204030204" pitchFamily="34" charset="0"/>
                <a:cs typeface="Times New Roman" panose="02020603050405020304" pitchFamily="18" charset="0"/>
              </a:rPr>
              <a:t>Ms</a:t>
            </a:r>
            <a:r>
              <a:rPr lang="it-IT" sz="1100" dirty="0">
                <a:effectLst/>
                <a:latin typeface="Calibri" panose="020F0502020204030204" pitchFamily="34" charset="0"/>
                <a:ea typeface="Calibri" panose="020F0502020204030204" pitchFamily="34" charset="0"/>
                <a:cs typeface="Times New Roman" panose="02020603050405020304" pitchFamily="18" charset="0"/>
              </a:rPr>
              <a:t> Publisher, </a:t>
            </a:r>
            <a:r>
              <a:rPr lang="it-IT" sz="1100" dirty="0" err="1">
                <a:effectLst/>
                <a:latin typeface="Calibri" panose="020F0502020204030204" pitchFamily="34" charset="0"/>
                <a:ea typeface="Calibri" panose="020F0502020204030204" pitchFamily="34" charset="0"/>
                <a:cs typeface="Times New Roman" panose="02020603050405020304" pitchFamily="18" charset="0"/>
              </a:rPr>
              <a:t>Other</a:t>
            </a:r>
            <a:r>
              <a:rPr lang="it-IT" sz="1100" dirty="0">
                <a:effectLst/>
                <a:latin typeface="Calibri" panose="020F0502020204030204" pitchFamily="34" charset="0"/>
                <a:ea typeface="Calibri" panose="020F0502020204030204" pitchFamily="34" charset="0"/>
                <a:cs typeface="Times New Roman" panose="02020603050405020304" pitchFamily="18" charset="0"/>
              </a:rPr>
              <a:t> Computer skills)</a:t>
            </a:r>
          </a:p>
        </p:txBody>
      </p:sp>
      <p:sp>
        <p:nvSpPr>
          <p:cNvPr id="3" name="Casella di testo 2"/>
          <p:cNvSpPr txBox="1">
            <a:spLocks noChangeArrowheads="1"/>
          </p:cNvSpPr>
          <p:nvPr/>
        </p:nvSpPr>
        <p:spPr bwMode="auto">
          <a:xfrm>
            <a:off x="3388171" y="922629"/>
            <a:ext cx="2908935" cy="6762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Proficiency (Basic, Intermediate, Advanced)</a:t>
            </a:r>
          </a:p>
        </p:txBody>
      </p:sp>
      <p:sp>
        <p:nvSpPr>
          <p:cNvPr id="4"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5" name="Rectangle 6"/>
          <p:cNvSpPr>
            <a:spLocks noChangeArrowheads="1"/>
          </p:cNvSpPr>
          <p:nvPr/>
        </p:nvSpPr>
        <p:spPr bwMode="auto">
          <a:xfrm>
            <a:off x="201106" y="2286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500" b="1" i="0" u="none" strike="noStrike" cap="none" normalizeH="0" baseline="0" dirty="0">
              <a:ln>
                <a:noFill/>
              </a:ln>
              <a:solidFill>
                <a:srgbClr val="FE6A00"/>
              </a:solidFill>
              <a:effectLst/>
              <a:latin typeface="Open Sans" panose="020B0606030504020204" pitchFamily="34" charset="0"/>
              <a:ea typeface="Calibri" panose="020F0502020204030204" pitchFamily="34" charset="0"/>
              <a:cs typeface="Open Sans" panose="020B06060305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500" b="1" i="0" u="none" strike="noStrike" cap="none" normalizeH="0" baseline="0" dirty="0">
                <a:ln>
                  <a:noFill/>
                </a:ln>
                <a:solidFill>
                  <a:srgbClr val="FE6A00"/>
                </a:solidFill>
                <a:effectLst/>
                <a:latin typeface="Open Sans" panose="020B0606030504020204" pitchFamily="34" charset="0"/>
                <a:ea typeface="Calibri" panose="020F0502020204030204" pitchFamily="34" charset="0"/>
                <a:cs typeface="Open Sans" panose="020B0606030504020204" pitchFamily="34" charset="0"/>
              </a:rPr>
              <a:t>COMPUTER SKILLS</a:t>
            </a:r>
            <a:endParaRPr kumimoji="0" lang="it-IT" sz="1800" b="0" i="0" u="none" strike="noStrike" cap="none" normalizeH="0" baseline="0" dirty="0">
              <a:ln>
                <a:noFill/>
              </a:ln>
              <a:solidFill>
                <a:schemeClr val="tx1"/>
              </a:solidFill>
              <a:effectLst/>
              <a:latin typeface="Arial" panose="020B0604020202020204" pitchFamily="34" charset="0"/>
            </a:endParaRPr>
          </a:p>
        </p:txBody>
      </p:sp>
      <p:sp>
        <p:nvSpPr>
          <p:cNvPr id="6" name="Casella di testo 2"/>
          <p:cNvSpPr txBox="1">
            <a:spLocks noChangeArrowheads="1"/>
          </p:cNvSpPr>
          <p:nvPr/>
        </p:nvSpPr>
        <p:spPr bwMode="auto">
          <a:xfrm>
            <a:off x="248731" y="3698240"/>
            <a:ext cx="2908935" cy="7124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Basic Application n.2 (es Adobe Acrobat, Microsoft Office, Ms Publisher, Other Computer skills)</a:t>
            </a:r>
          </a:p>
        </p:txBody>
      </p:sp>
      <p:sp>
        <p:nvSpPr>
          <p:cNvPr id="7" name="Casella di testo 2"/>
          <p:cNvSpPr txBox="1">
            <a:spLocks noChangeArrowheads="1"/>
          </p:cNvSpPr>
          <p:nvPr/>
        </p:nvSpPr>
        <p:spPr bwMode="auto">
          <a:xfrm>
            <a:off x="3446591" y="1851025"/>
            <a:ext cx="2908935" cy="6762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Proficiency (Basic, Intermediate, Advanced)</a:t>
            </a:r>
          </a:p>
        </p:txBody>
      </p:sp>
      <p:sp>
        <p:nvSpPr>
          <p:cNvPr id="8" name="Casella di testo 2"/>
          <p:cNvSpPr txBox="1">
            <a:spLocks noChangeArrowheads="1"/>
          </p:cNvSpPr>
          <p:nvPr/>
        </p:nvSpPr>
        <p:spPr bwMode="auto">
          <a:xfrm>
            <a:off x="201106" y="1826260"/>
            <a:ext cx="2908935" cy="7124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Basic Application n.3 (es Adobe Acrobat, Microsoft Office, Ms Publisher, Other Computer skills)</a:t>
            </a:r>
          </a:p>
        </p:txBody>
      </p:sp>
      <p:sp>
        <p:nvSpPr>
          <p:cNvPr id="9" name="Casella di testo 2"/>
          <p:cNvSpPr txBox="1">
            <a:spLocks noChangeArrowheads="1"/>
          </p:cNvSpPr>
          <p:nvPr/>
        </p:nvSpPr>
        <p:spPr bwMode="auto">
          <a:xfrm>
            <a:off x="3458656" y="2819400"/>
            <a:ext cx="2908935" cy="6762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Proficiency (Basic, Intermediate, Advanced)</a:t>
            </a:r>
          </a:p>
        </p:txBody>
      </p:sp>
      <p:sp>
        <p:nvSpPr>
          <p:cNvPr id="10" name="Casella di testo 2"/>
          <p:cNvSpPr txBox="1">
            <a:spLocks noChangeArrowheads="1"/>
          </p:cNvSpPr>
          <p:nvPr/>
        </p:nvSpPr>
        <p:spPr bwMode="auto">
          <a:xfrm>
            <a:off x="226506" y="2776220"/>
            <a:ext cx="2908935" cy="7124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Basic Application n.4 (es Adobe Acrobat, Microsoft Office, Ms Publisher, Other Computer skills)</a:t>
            </a:r>
          </a:p>
        </p:txBody>
      </p:sp>
      <p:sp>
        <p:nvSpPr>
          <p:cNvPr id="11" name="Casella di testo 2"/>
          <p:cNvSpPr txBox="1">
            <a:spLocks noChangeArrowheads="1"/>
          </p:cNvSpPr>
          <p:nvPr/>
        </p:nvSpPr>
        <p:spPr bwMode="auto">
          <a:xfrm>
            <a:off x="3458656" y="3702050"/>
            <a:ext cx="2908935" cy="6762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Proficiency (Basic, Intermediate, Advanced)</a:t>
            </a:r>
          </a:p>
        </p:txBody>
      </p:sp>
      <p:sp>
        <p:nvSpPr>
          <p:cNvPr id="12" name="Casella di testo 2"/>
          <p:cNvSpPr txBox="1">
            <a:spLocks noChangeArrowheads="1"/>
          </p:cNvSpPr>
          <p:nvPr/>
        </p:nvSpPr>
        <p:spPr bwMode="auto">
          <a:xfrm>
            <a:off x="250636" y="4517390"/>
            <a:ext cx="2908935" cy="7124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Basic Application n.5 (es Adobe Acrobat, Microsoft Office, Ms Publisher, Other Computer skills)</a:t>
            </a:r>
          </a:p>
        </p:txBody>
      </p:sp>
      <p:sp>
        <p:nvSpPr>
          <p:cNvPr id="13" name="Casella di testo 2"/>
          <p:cNvSpPr txBox="1">
            <a:spLocks noChangeArrowheads="1"/>
          </p:cNvSpPr>
          <p:nvPr/>
        </p:nvSpPr>
        <p:spPr bwMode="auto">
          <a:xfrm>
            <a:off x="3458656" y="4522470"/>
            <a:ext cx="2908935" cy="6762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Proficiency (Basic, Intermediate, Advanced)</a:t>
            </a:r>
          </a:p>
        </p:txBody>
      </p:sp>
      <p:sp>
        <p:nvSpPr>
          <p:cNvPr id="14" name="Rectangle 15"/>
          <p:cNvSpPr>
            <a:spLocks noChangeArrowheads="1"/>
          </p:cNvSpPr>
          <p:nvPr/>
        </p:nvSpPr>
        <p:spPr bwMode="auto">
          <a:xfrm>
            <a:off x="-447864"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5" name="Rectangle 22"/>
          <p:cNvSpPr>
            <a:spLocks noChangeArrowheads="1"/>
          </p:cNvSpPr>
          <p:nvPr/>
        </p:nvSpPr>
        <p:spPr bwMode="auto">
          <a:xfrm>
            <a:off x="-447864" y="457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pic>
        <p:nvPicPr>
          <p:cNvPr id="16" name="Immagin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84679" y="5814456"/>
            <a:ext cx="1728380" cy="768259"/>
          </a:xfrm>
          <a:prstGeom prst="rect">
            <a:avLst/>
          </a:prstGeom>
        </p:spPr>
      </p:pic>
    </p:spTree>
    <p:extLst>
      <p:ext uri="{BB962C8B-B14F-4D97-AF65-F5344CB8AC3E}">
        <p14:creationId xmlns:p14="http://schemas.microsoft.com/office/powerpoint/2010/main" val="3907962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0" y="119320"/>
            <a:ext cx="12192000" cy="6194983"/>
          </a:xfrm>
          <a:prstGeom prst="rect">
            <a:avLst/>
          </a:prstGeom>
        </p:spPr>
      </p:pic>
    </p:spTree>
    <p:extLst>
      <p:ext uri="{BB962C8B-B14F-4D97-AF65-F5344CB8AC3E}">
        <p14:creationId xmlns:p14="http://schemas.microsoft.com/office/powerpoint/2010/main" val="1849408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p:nvPr/>
        </p:nvPicPr>
        <p:blipFill>
          <a:blip r:embed="rId2">
            <a:extLst>
              <a:ext uri="{28A0092B-C50C-407E-A947-70E740481C1C}">
                <a14:useLocalDpi xmlns:a14="http://schemas.microsoft.com/office/drawing/2010/main" val="0"/>
              </a:ext>
            </a:extLst>
          </a:blip>
          <a:stretch>
            <a:fillRect/>
          </a:stretch>
        </p:blipFill>
        <p:spPr>
          <a:xfrm>
            <a:off x="311493" y="276610"/>
            <a:ext cx="1485900" cy="447675"/>
          </a:xfrm>
          <a:prstGeom prst="rect">
            <a:avLst/>
          </a:prstGeom>
        </p:spPr>
      </p:pic>
      <p:sp>
        <p:nvSpPr>
          <p:cNvPr id="3" name="Casella di testo 2"/>
          <p:cNvSpPr txBox="1">
            <a:spLocks noChangeArrowheads="1"/>
          </p:cNvSpPr>
          <p:nvPr/>
        </p:nvSpPr>
        <p:spPr bwMode="auto">
          <a:xfrm>
            <a:off x="311493" y="724285"/>
            <a:ext cx="6090920" cy="229171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Please describe your additional skill</a:t>
            </a:r>
          </a:p>
        </p:txBody>
      </p:sp>
      <p:pic>
        <p:nvPicPr>
          <p:cNvPr id="4" name="Immagin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84679" y="5814456"/>
            <a:ext cx="1728380" cy="768259"/>
          </a:xfrm>
          <a:prstGeom prst="rect">
            <a:avLst/>
          </a:prstGeom>
        </p:spPr>
      </p:pic>
    </p:spTree>
    <p:extLst>
      <p:ext uri="{BB962C8B-B14F-4D97-AF65-F5344CB8AC3E}">
        <p14:creationId xmlns:p14="http://schemas.microsoft.com/office/powerpoint/2010/main" val="26235006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p:nvPr/>
        </p:nvPicPr>
        <p:blipFill>
          <a:blip r:embed="rId2">
            <a:extLst>
              <a:ext uri="{28A0092B-C50C-407E-A947-70E740481C1C}">
                <a14:useLocalDpi xmlns:a14="http://schemas.microsoft.com/office/drawing/2010/main" val="0"/>
              </a:ext>
            </a:extLst>
          </a:blip>
          <a:stretch>
            <a:fillRect/>
          </a:stretch>
        </p:blipFill>
        <p:spPr>
          <a:xfrm>
            <a:off x="0" y="256273"/>
            <a:ext cx="4933950" cy="809625"/>
          </a:xfrm>
          <a:prstGeom prst="rect">
            <a:avLst/>
          </a:prstGeom>
        </p:spPr>
      </p:pic>
      <p:sp>
        <p:nvSpPr>
          <p:cNvPr id="3" name="Casella di testo 2"/>
          <p:cNvSpPr txBox="1">
            <a:spLocks noChangeArrowheads="1"/>
          </p:cNvSpPr>
          <p:nvPr/>
        </p:nvSpPr>
        <p:spPr bwMode="auto">
          <a:xfrm>
            <a:off x="3895090" y="1709420"/>
            <a:ext cx="2908935" cy="7124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Issued by</a:t>
            </a:r>
          </a:p>
        </p:txBody>
      </p:sp>
      <p:sp>
        <p:nvSpPr>
          <p:cNvPr id="4" name="Casella di testo 2"/>
          <p:cNvSpPr txBox="1">
            <a:spLocks noChangeArrowheads="1"/>
          </p:cNvSpPr>
          <p:nvPr/>
        </p:nvSpPr>
        <p:spPr bwMode="auto">
          <a:xfrm>
            <a:off x="597086" y="4434103"/>
            <a:ext cx="2908935" cy="7124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Title n.4</a:t>
            </a:r>
          </a:p>
        </p:txBody>
      </p:sp>
      <p:sp>
        <p:nvSpPr>
          <p:cNvPr id="5" name="Casella di testo 2"/>
          <p:cNvSpPr txBox="1">
            <a:spLocks noChangeArrowheads="1"/>
          </p:cNvSpPr>
          <p:nvPr/>
        </p:nvSpPr>
        <p:spPr bwMode="auto">
          <a:xfrm>
            <a:off x="3895088" y="2571883"/>
            <a:ext cx="2908935" cy="7124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Issued by</a:t>
            </a:r>
          </a:p>
        </p:txBody>
      </p:sp>
      <p:sp>
        <p:nvSpPr>
          <p:cNvPr id="6" name="Casella di testo 2"/>
          <p:cNvSpPr txBox="1">
            <a:spLocks noChangeArrowheads="1"/>
          </p:cNvSpPr>
          <p:nvPr/>
        </p:nvSpPr>
        <p:spPr bwMode="auto">
          <a:xfrm>
            <a:off x="3916680" y="3486099"/>
            <a:ext cx="2908935" cy="7124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Issued by</a:t>
            </a:r>
          </a:p>
        </p:txBody>
      </p:sp>
      <p:sp>
        <p:nvSpPr>
          <p:cNvPr id="7" name="Casella di testo 2"/>
          <p:cNvSpPr txBox="1">
            <a:spLocks noChangeArrowheads="1"/>
          </p:cNvSpPr>
          <p:nvPr/>
        </p:nvSpPr>
        <p:spPr bwMode="auto">
          <a:xfrm>
            <a:off x="3895089" y="4434103"/>
            <a:ext cx="2908935" cy="7124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Issued by</a:t>
            </a:r>
          </a:p>
        </p:txBody>
      </p:sp>
      <p:sp>
        <p:nvSpPr>
          <p:cNvPr id="8" name="Casella di testo 2"/>
          <p:cNvSpPr txBox="1">
            <a:spLocks noChangeArrowheads="1"/>
          </p:cNvSpPr>
          <p:nvPr/>
        </p:nvSpPr>
        <p:spPr bwMode="auto">
          <a:xfrm>
            <a:off x="3895088" y="5339132"/>
            <a:ext cx="2908935" cy="7124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a:effectLst/>
                <a:latin typeface="Calibri" panose="020F0502020204030204" pitchFamily="34" charset="0"/>
                <a:ea typeface="Calibri" panose="020F0502020204030204" pitchFamily="34" charset="0"/>
                <a:cs typeface="Times New Roman" panose="02020603050405020304" pitchFamily="18" charset="0"/>
              </a:rPr>
              <a:t>Issued by</a:t>
            </a:r>
          </a:p>
        </p:txBody>
      </p:sp>
      <p:sp>
        <p:nvSpPr>
          <p:cNvPr id="9" name="Rectangle 7"/>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7" name="Casella di testo 2"/>
          <p:cNvSpPr txBox="1">
            <a:spLocks noChangeArrowheads="1"/>
          </p:cNvSpPr>
          <p:nvPr/>
        </p:nvSpPr>
        <p:spPr bwMode="auto">
          <a:xfrm>
            <a:off x="597089" y="1707013"/>
            <a:ext cx="2908935" cy="7124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Title n.1</a:t>
            </a:r>
          </a:p>
        </p:txBody>
      </p:sp>
      <p:sp>
        <p:nvSpPr>
          <p:cNvPr id="18" name="Casella di testo 2"/>
          <p:cNvSpPr txBox="1">
            <a:spLocks noChangeArrowheads="1"/>
          </p:cNvSpPr>
          <p:nvPr/>
        </p:nvSpPr>
        <p:spPr bwMode="auto">
          <a:xfrm>
            <a:off x="597086" y="5331409"/>
            <a:ext cx="2908935" cy="7124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Title n.5</a:t>
            </a:r>
          </a:p>
        </p:txBody>
      </p:sp>
      <p:sp>
        <p:nvSpPr>
          <p:cNvPr id="19" name="Casella di testo 2"/>
          <p:cNvSpPr txBox="1">
            <a:spLocks noChangeArrowheads="1"/>
          </p:cNvSpPr>
          <p:nvPr/>
        </p:nvSpPr>
        <p:spPr bwMode="auto">
          <a:xfrm>
            <a:off x="597087" y="3489325"/>
            <a:ext cx="2908935" cy="7124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Title n.3</a:t>
            </a:r>
          </a:p>
        </p:txBody>
      </p:sp>
      <p:sp>
        <p:nvSpPr>
          <p:cNvPr id="20" name="Casella di testo 2"/>
          <p:cNvSpPr txBox="1">
            <a:spLocks noChangeArrowheads="1"/>
          </p:cNvSpPr>
          <p:nvPr/>
        </p:nvSpPr>
        <p:spPr bwMode="auto">
          <a:xfrm>
            <a:off x="597088" y="2571883"/>
            <a:ext cx="2908935" cy="7124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Title n.2</a:t>
            </a:r>
          </a:p>
        </p:txBody>
      </p:sp>
      <p:pic>
        <p:nvPicPr>
          <p:cNvPr id="21" name="Immagine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84679" y="5814456"/>
            <a:ext cx="1728380" cy="768259"/>
          </a:xfrm>
          <a:prstGeom prst="rect">
            <a:avLst/>
          </a:prstGeom>
        </p:spPr>
      </p:pic>
    </p:spTree>
    <p:extLst>
      <p:ext uri="{BB962C8B-B14F-4D97-AF65-F5344CB8AC3E}">
        <p14:creationId xmlns:p14="http://schemas.microsoft.com/office/powerpoint/2010/main" val="33422727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p:cNvPicPr/>
          <p:nvPr/>
        </p:nvPicPr>
        <p:blipFill>
          <a:blip r:embed="rId2">
            <a:extLst>
              <a:ext uri="{28A0092B-C50C-407E-A947-70E740481C1C}">
                <a14:useLocalDpi xmlns:a14="http://schemas.microsoft.com/office/drawing/2010/main" val="0"/>
              </a:ext>
            </a:extLst>
          </a:blip>
          <a:stretch>
            <a:fillRect/>
          </a:stretch>
        </p:blipFill>
        <p:spPr>
          <a:xfrm>
            <a:off x="330028" y="303770"/>
            <a:ext cx="4686300" cy="838200"/>
          </a:xfrm>
          <a:prstGeom prst="rect">
            <a:avLst/>
          </a:prstGeom>
        </p:spPr>
      </p:pic>
      <p:sp>
        <p:nvSpPr>
          <p:cNvPr id="7" name="CasellaDiTesto 6"/>
          <p:cNvSpPr txBox="1"/>
          <p:nvPr/>
        </p:nvSpPr>
        <p:spPr>
          <a:xfrm>
            <a:off x="531341" y="1168563"/>
            <a:ext cx="10540313" cy="1200329"/>
          </a:xfrm>
          <a:prstGeom prst="rect">
            <a:avLst/>
          </a:prstGeom>
          <a:noFill/>
          <a:ln>
            <a:solidFill>
              <a:schemeClr val="tx1"/>
            </a:solidFill>
          </a:ln>
        </p:spPr>
        <p:txBody>
          <a:bodyPr wrap="square" rtlCol="0">
            <a:spAutoFit/>
          </a:bodyPr>
          <a:lstStyle/>
          <a:p>
            <a:r>
              <a:rPr lang="it-IT" sz="1200" dirty="0" err="1"/>
              <a:t>Please</a:t>
            </a:r>
            <a:r>
              <a:rPr lang="it-IT" sz="1200" dirty="0"/>
              <a:t> descrive </a:t>
            </a:r>
            <a:r>
              <a:rPr lang="it-IT" sz="1200" dirty="0" err="1"/>
              <a:t>your</a:t>
            </a:r>
            <a:r>
              <a:rPr lang="it-IT" sz="1200" dirty="0"/>
              <a:t> personal </a:t>
            </a:r>
            <a:r>
              <a:rPr lang="it-IT" sz="1200" dirty="0" err="1"/>
              <a:t>interests</a:t>
            </a:r>
            <a:endParaRPr lang="it-IT" sz="1200" dirty="0"/>
          </a:p>
          <a:p>
            <a:endParaRPr lang="it-IT" sz="1200" dirty="0"/>
          </a:p>
          <a:p>
            <a:endParaRPr lang="it-IT" sz="1200" dirty="0"/>
          </a:p>
          <a:p>
            <a:endParaRPr lang="it-IT" sz="1200" dirty="0"/>
          </a:p>
          <a:p>
            <a:endParaRPr lang="it-IT" sz="1200" dirty="0"/>
          </a:p>
          <a:p>
            <a:endParaRPr lang="it-IT" sz="1200" dirty="0"/>
          </a:p>
        </p:txBody>
      </p:sp>
      <p:sp>
        <p:nvSpPr>
          <p:cNvPr id="8" name="Rettangolo 7"/>
          <p:cNvSpPr/>
          <p:nvPr/>
        </p:nvSpPr>
        <p:spPr>
          <a:xfrm>
            <a:off x="420130" y="2374211"/>
            <a:ext cx="6096000" cy="923330"/>
          </a:xfrm>
          <a:prstGeom prst="rect">
            <a:avLst/>
          </a:prstGeom>
        </p:spPr>
        <p:txBody>
          <a:bodyPr>
            <a:spAutoFit/>
          </a:bodyPr>
          <a:lstStyle/>
          <a:p>
            <a:pPr fontAlgn="base"/>
            <a:r>
              <a:rPr lang="it-IT" b="1" i="0" dirty="0">
                <a:solidFill>
                  <a:srgbClr val="FE6A00"/>
                </a:solidFill>
                <a:effectLst/>
                <a:latin typeface="Open Sans" panose="020B0606030504020204" pitchFamily="34" charset="0"/>
              </a:rPr>
              <a:t>HONOURS &amp; AWARDS</a:t>
            </a:r>
          </a:p>
          <a:p>
            <a:br>
              <a:rPr lang="it-IT" b="0" i="0" dirty="0">
                <a:solidFill>
                  <a:srgbClr val="000000"/>
                </a:solidFill>
                <a:effectLst/>
                <a:latin typeface="Open Sans" panose="020B0606030504020204" pitchFamily="34" charset="0"/>
              </a:rPr>
            </a:br>
            <a:endParaRPr lang="it-IT" dirty="0"/>
          </a:p>
        </p:txBody>
      </p:sp>
      <p:sp>
        <p:nvSpPr>
          <p:cNvPr id="9" name="CasellaDiTesto 8"/>
          <p:cNvSpPr txBox="1"/>
          <p:nvPr/>
        </p:nvSpPr>
        <p:spPr>
          <a:xfrm>
            <a:off x="531340" y="2915335"/>
            <a:ext cx="3175687" cy="276999"/>
          </a:xfrm>
          <a:prstGeom prst="rect">
            <a:avLst/>
          </a:prstGeom>
          <a:noFill/>
          <a:ln>
            <a:solidFill>
              <a:schemeClr val="tx1"/>
            </a:solidFill>
          </a:ln>
        </p:spPr>
        <p:txBody>
          <a:bodyPr wrap="square" rtlCol="0">
            <a:spAutoFit/>
          </a:bodyPr>
          <a:lstStyle/>
          <a:p>
            <a:r>
              <a:rPr lang="it-IT" sz="1200" dirty="0"/>
              <a:t>Title</a:t>
            </a:r>
          </a:p>
        </p:txBody>
      </p:sp>
      <p:sp>
        <p:nvSpPr>
          <p:cNvPr id="11" name="CasellaDiTesto 10"/>
          <p:cNvSpPr txBox="1"/>
          <p:nvPr/>
        </p:nvSpPr>
        <p:spPr>
          <a:xfrm>
            <a:off x="531339" y="3456459"/>
            <a:ext cx="3175687" cy="276999"/>
          </a:xfrm>
          <a:prstGeom prst="rect">
            <a:avLst/>
          </a:prstGeom>
          <a:noFill/>
          <a:ln>
            <a:solidFill>
              <a:schemeClr val="tx1"/>
            </a:solidFill>
          </a:ln>
        </p:spPr>
        <p:txBody>
          <a:bodyPr wrap="square" rtlCol="0">
            <a:spAutoFit/>
          </a:bodyPr>
          <a:lstStyle/>
          <a:p>
            <a:r>
              <a:rPr lang="it-IT" sz="1200" dirty="0" err="1"/>
              <a:t>Reason</a:t>
            </a:r>
            <a:endParaRPr lang="it-IT" sz="1200" dirty="0"/>
          </a:p>
        </p:txBody>
      </p:sp>
      <p:sp>
        <p:nvSpPr>
          <p:cNvPr id="12" name="CasellaDiTesto 11"/>
          <p:cNvSpPr txBox="1"/>
          <p:nvPr/>
        </p:nvSpPr>
        <p:spPr>
          <a:xfrm>
            <a:off x="531338" y="4016632"/>
            <a:ext cx="3175687" cy="276999"/>
          </a:xfrm>
          <a:prstGeom prst="rect">
            <a:avLst/>
          </a:prstGeom>
          <a:noFill/>
          <a:ln>
            <a:solidFill>
              <a:schemeClr val="tx1"/>
            </a:solidFill>
          </a:ln>
        </p:spPr>
        <p:txBody>
          <a:bodyPr wrap="square" rtlCol="0">
            <a:spAutoFit/>
          </a:bodyPr>
          <a:lstStyle/>
          <a:p>
            <a:r>
              <a:rPr lang="it-IT" sz="1200" dirty="0" err="1"/>
              <a:t>Issued</a:t>
            </a:r>
            <a:r>
              <a:rPr lang="it-IT" sz="1200" dirty="0"/>
              <a:t> by</a:t>
            </a:r>
          </a:p>
        </p:txBody>
      </p:sp>
      <p:sp>
        <p:nvSpPr>
          <p:cNvPr id="13" name="CasellaDiTesto 12"/>
          <p:cNvSpPr txBox="1"/>
          <p:nvPr/>
        </p:nvSpPr>
        <p:spPr>
          <a:xfrm>
            <a:off x="531337" y="4576805"/>
            <a:ext cx="3175687" cy="276999"/>
          </a:xfrm>
          <a:prstGeom prst="rect">
            <a:avLst/>
          </a:prstGeom>
          <a:noFill/>
          <a:ln>
            <a:solidFill>
              <a:schemeClr val="tx1"/>
            </a:solidFill>
          </a:ln>
        </p:spPr>
        <p:txBody>
          <a:bodyPr wrap="square" rtlCol="0">
            <a:spAutoFit/>
          </a:bodyPr>
          <a:lstStyle/>
          <a:p>
            <a:r>
              <a:rPr lang="it-IT" sz="1200" dirty="0"/>
              <a:t>Date</a:t>
            </a:r>
          </a:p>
        </p:txBody>
      </p:sp>
      <p:sp>
        <p:nvSpPr>
          <p:cNvPr id="14" name="CasellaDiTesto 13"/>
          <p:cNvSpPr txBox="1"/>
          <p:nvPr/>
        </p:nvSpPr>
        <p:spPr>
          <a:xfrm>
            <a:off x="531337" y="5012722"/>
            <a:ext cx="10540317" cy="1384995"/>
          </a:xfrm>
          <a:prstGeom prst="rect">
            <a:avLst/>
          </a:prstGeom>
          <a:noFill/>
          <a:ln>
            <a:solidFill>
              <a:schemeClr val="tx1"/>
            </a:solidFill>
          </a:ln>
        </p:spPr>
        <p:txBody>
          <a:bodyPr wrap="square" rtlCol="0">
            <a:spAutoFit/>
          </a:bodyPr>
          <a:lstStyle/>
          <a:p>
            <a:r>
              <a:rPr lang="it-IT" sz="1200" dirty="0" err="1"/>
              <a:t>Description</a:t>
            </a:r>
            <a:endParaRPr lang="it-IT" sz="1200" dirty="0"/>
          </a:p>
          <a:p>
            <a:endParaRPr lang="it-IT" sz="1200" dirty="0"/>
          </a:p>
          <a:p>
            <a:endParaRPr lang="it-IT" sz="1200" dirty="0"/>
          </a:p>
          <a:p>
            <a:endParaRPr lang="it-IT" sz="1200" dirty="0"/>
          </a:p>
          <a:p>
            <a:endParaRPr lang="it-IT" sz="1200" dirty="0"/>
          </a:p>
          <a:p>
            <a:endParaRPr lang="it-IT" sz="1200" dirty="0"/>
          </a:p>
          <a:p>
            <a:endParaRPr lang="it-IT" sz="1200" dirty="0"/>
          </a:p>
        </p:txBody>
      </p:sp>
      <p:pic>
        <p:nvPicPr>
          <p:cNvPr id="15" name="Immagin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12831" y="144802"/>
            <a:ext cx="1728380" cy="768259"/>
          </a:xfrm>
          <a:prstGeom prst="rect">
            <a:avLst/>
          </a:prstGeom>
        </p:spPr>
      </p:pic>
    </p:spTree>
    <p:extLst>
      <p:ext uri="{BB962C8B-B14F-4D97-AF65-F5344CB8AC3E}">
        <p14:creationId xmlns:p14="http://schemas.microsoft.com/office/powerpoint/2010/main" val="8748697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ttangolo 23"/>
          <p:cNvSpPr/>
          <p:nvPr/>
        </p:nvSpPr>
        <p:spPr>
          <a:xfrm>
            <a:off x="356946" y="377566"/>
            <a:ext cx="1864549" cy="369332"/>
          </a:xfrm>
          <a:prstGeom prst="rect">
            <a:avLst/>
          </a:prstGeom>
        </p:spPr>
        <p:txBody>
          <a:bodyPr wrap="none">
            <a:spAutoFit/>
          </a:bodyPr>
          <a:lstStyle/>
          <a:p>
            <a:r>
              <a:rPr lang="it-IT" b="1" i="0" dirty="0">
                <a:solidFill>
                  <a:srgbClr val="FE6A00"/>
                </a:solidFill>
                <a:effectLst/>
                <a:latin typeface="Open Sans" panose="020B0606030504020204" pitchFamily="34" charset="0"/>
              </a:rPr>
              <a:t>PUBLICATIONS</a:t>
            </a:r>
            <a:endParaRPr lang="it-IT" dirty="0"/>
          </a:p>
        </p:txBody>
      </p:sp>
      <p:sp>
        <p:nvSpPr>
          <p:cNvPr id="25" name="CasellaDiTesto 24"/>
          <p:cNvSpPr txBox="1"/>
          <p:nvPr/>
        </p:nvSpPr>
        <p:spPr>
          <a:xfrm>
            <a:off x="356946" y="1148319"/>
            <a:ext cx="3175687" cy="276999"/>
          </a:xfrm>
          <a:prstGeom prst="rect">
            <a:avLst/>
          </a:prstGeom>
          <a:noFill/>
          <a:ln>
            <a:solidFill>
              <a:schemeClr val="tx1"/>
            </a:solidFill>
          </a:ln>
        </p:spPr>
        <p:txBody>
          <a:bodyPr wrap="square" rtlCol="0">
            <a:spAutoFit/>
          </a:bodyPr>
          <a:lstStyle/>
          <a:p>
            <a:r>
              <a:rPr lang="it-IT" sz="1200" dirty="0"/>
              <a:t>Title</a:t>
            </a:r>
          </a:p>
        </p:txBody>
      </p:sp>
      <p:sp>
        <p:nvSpPr>
          <p:cNvPr id="26" name="CasellaDiTesto 25"/>
          <p:cNvSpPr txBox="1"/>
          <p:nvPr/>
        </p:nvSpPr>
        <p:spPr>
          <a:xfrm>
            <a:off x="356945" y="1826739"/>
            <a:ext cx="3175687" cy="276999"/>
          </a:xfrm>
          <a:prstGeom prst="rect">
            <a:avLst/>
          </a:prstGeom>
          <a:noFill/>
          <a:ln>
            <a:solidFill>
              <a:schemeClr val="tx1"/>
            </a:solidFill>
          </a:ln>
        </p:spPr>
        <p:txBody>
          <a:bodyPr wrap="square" rtlCol="0">
            <a:spAutoFit/>
          </a:bodyPr>
          <a:lstStyle/>
          <a:p>
            <a:r>
              <a:rPr lang="it-IT" sz="1200" dirty="0"/>
              <a:t>Publisher</a:t>
            </a:r>
          </a:p>
        </p:txBody>
      </p:sp>
      <p:sp>
        <p:nvSpPr>
          <p:cNvPr id="27" name="CasellaDiTesto 26"/>
          <p:cNvSpPr txBox="1"/>
          <p:nvPr/>
        </p:nvSpPr>
        <p:spPr>
          <a:xfrm>
            <a:off x="356944" y="2505159"/>
            <a:ext cx="3175687" cy="276999"/>
          </a:xfrm>
          <a:prstGeom prst="rect">
            <a:avLst/>
          </a:prstGeom>
          <a:noFill/>
          <a:ln>
            <a:solidFill>
              <a:schemeClr val="tx1"/>
            </a:solidFill>
          </a:ln>
        </p:spPr>
        <p:txBody>
          <a:bodyPr wrap="square" rtlCol="0">
            <a:spAutoFit/>
          </a:bodyPr>
          <a:lstStyle/>
          <a:p>
            <a:r>
              <a:rPr lang="it-IT" sz="1200" dirty="0" err="1"/>
              <a:t>Authors</a:t>
            </a:r>
            <a:endParaRPr lang="it-IT" sz="1200" dirty="0"/>
          </a:p>
        </p:txBody>
      </p:sp>
      <p:sp>
        <p:nvSpPr>
          <p:cNvPr id="28" name="CasellaDiTesto 27"/>
          <p:cNvSpPr txBox="1"/>
          <p:nvPr/>
        </p:nvSpPr>
        <p:spPr>
          <a:xfrm>
            <a:off x="356944" y="3183579"/>
            <a:ext cx="3175687" cy="276999"/>
          </a:xfrm>
          <a:prstGeom prst="rect">
            <a:avLst/>
          </a:prstGeom>
          <a:noFill/>
          <a:ln>
            <a:solidFill>
              <a:schemeClr val="tx1"/>
            </a:solidFill>
          </a:ln>
        </p:spPr>
        <p:txBody>
          <a:bodyPr wrap="square" rtlCol="0">
            <a:spAutoFit/>
          </a:bodyPr>
          <a:lstStyle/>
          <a:p>
            <a:r>
              <a:rPr lang="it-IT" sz="1200" dirty="0"/>
              <a:t>Date</a:t>
            </a:r>
          </a:p>
        </p:txBody>
      </p:sp>
      <p:sp>
        <p:nvSpPr>
          <p:cNvPr id="29" name="CasellaDiTesto 28"/>
          <p:cNvSpPr txBox="1"/>
          <p:nvPr/>
        </p:nvSpPr>
        <p:spPr>
          <a:xfrm>
            <a:off x="356944" y="3861999"/>
            <a:ext cx="10540317" cy="1384995"/>
          </a:xfrm>
          <a:prstGeom prst="rect">
            <a:avLst/>
          </a:prstGeom>
          <a:noFill/>
          <a:ln>
            <a:solidFill>
              <a:schemeClr val="tx1"/>
            </a:solidFill>
          </a:ln>
        </p:spPr>
        <p:txBody>
          <a:bodyPr wrap="square" rtlCol="0">
            <a:spAutoFit/>
          </a:bodyPr>
          <a:lstStyle/>
          <a:p>
            <a:r>
              <a:rPr lang="it-IT" sz="1200" dirty="0" err="1"/>
              <a:t>Description</a:t>
            </a:r>
            <a:endParaRPr lang="it-IT" sz="1200" dirty="0"/>
          </a:p>
          <a:p>
            <a:endParaRPr lang="it-IT" sz="1200" dirty="0"/>
          </a:p>
          <a:p>
            <a:endParaRPr lang="it-IT" sz="1200" dirty="0"/>
          </a:p>
          <a:p>
            <a:endParaRPr lang="it-IT" sz="1200" dirty="0"/>
          </a:p>
          <a:p>
            <a:endParaRPr lang="it-IT" sz="1200" dirty="0"/>
          </a:p>
          <a:p>
            <a:endParaRPr lang="it-IT" sz="1200" dirty="0"/>
          </a:p>
          <a:p>
            <a:endParaRPr lang="it-IT" sz="1200" dirty="0"/>
          </a:p>
        </p:txBody>
      </p:sp>
    </p:spTree>
    <p:extLst>
      <p:ext uri="{BB962C8B-B14F-4D97-AF65-F5344CB8AC3E}">
        <p14:creationId xmlns:p14="http://schemas.microsoft.com/office/powerpoint/2010/main" val="36118855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845378" y="5184261"/>
            <a:ext cx="2868828" cy="1325563"/>
          </a:xfrm>
        </p:spPr>
        <p:txBody>
          <a:bodyPr>
            <a:noAutofit/>
          </a:bodyPr>
          <a:lstStyle/>
          <a:p>
            <a:r>
              <a:rPr lang="it-IT" sz="8000" b="1" dirty="0" err="1">
                <a:solidFill>
                  <a:srgbClr val="FFC000"/>
                </a:solidFill>
              </a:rPr>
              <a:t>Step</a:t>
            </a:r>
            <a:r>
              <a:rPr lang="it-IT" sz="8000" b="1" dirty="0">
                <a:solidFill>
                  <a:srgbClr val="FFC000"/>
                </a:solidFill>
              </a:rPr>
              <a:t> 2</a:t>
            </a:r>
          </a:p>
        </p:txBody>
      </p:sp>
      <p:pic>
        <p:nvPicPr>
          <p:cNvPr id="4" name="Immagin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3986" y="3816051"/>
            <a:ext cx="6060277" cy="2693773"/>
          </a:xfrm>
          <a:prstGeom prst="rect">
            <a:avLst/>
          </a:prstGeom>
        </p:spPr>
      </p:pic>
    </p:spTree>
    <p:extLst>
      <p:ext uri="{BB962C8B-B14F-4D97-AF65-F5344CB8AC3E}">
        <p14:creationId xmlns:p14="http://schemas.microsoft.com/office/powerpoint/2010/main" val="33558884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39578" y="368803"/>
            <a:ext cx="11125200" cy="3139321"/>
          </a:xfrm>
          <a:prstGeom prst="rect">
            <a:avLst/>
          </a:prstGeom>
        </p:spPr>
        <p:txBody>
          <a:bodyPr wrap="square">
            <a:spAutoFit/>
          </a:bodyPr>
          <a:lstStyle/>
          <a:p>
            <a:pPr fontAlgn="base"/>
            <a:r>
              <a:rPr lang="en-US" b="0" i="0" dirty="0">
                <a:solidFill>
                  <a:srgbClr val="FE6A00"/>
                </a:solidFill>
                <a:effectLst/>
                <a:latin typeface="Open Sans" panose="020B0606030504020204" pitchFamily="34" charset="0"/>
              </a:rPr>
              <a:t>02 ONLINE TEST</a:t>
            </a:r>
          </a:p>
          <a:p>
            <a:pPr fontAlgn="base"/>
            <a:r>
              <a:rPr lang="en-US" b="1" i="0" dirty="0">
                <a:solidFill>
                  <a:srgbClr val="33578C"/>
                </a:solidFill>
                <a:effectLst/>
                <a:latin typeface="Open Sans" panose="020B0606030504020204" pitchFamily="34" charset="0"/>
              </a:rPr>
              <a:t>ONLINE TEST</a:t>
            </a:r>
            <a:r>
              <a:rPr lang="en-US" b="0" i="0" dirty="0">
                <a:solidFill>
                  <a:srgbClr val="33578C"/>
                </a:solidFill>
                <a:effectLst/>
                <a:latin typeface="Open Sans" panose="020B0606030504020204" pitchFamily="34" charset="0"/>
              </a:rPr>
              <a:t> consists in a variety of online tests created in relation to a specific job: from generic to technical questions, from </a:t>
            </a:r>
            <a:r>
              <a:rPr lang="en-US" b="0" i="0" dirty="0" err="1">
                <a:solidFill>
                  <a:srgbClr val="33578C"/>
                </a:solidFill>
                <a:effectLst/>
                <a:latin typeface="Open Sans" panose="020B0606030504020204" pitchFamily="34" charset="0"/>
              </a:rPr>
              <a:t>behavioural</a:t>
            </a:r>
            <a:r>
              <a:rPr lang="en-US" b="0" i="0" dirty="0">
                <a:solidFill>
                  <a:srgbClr val="33578C"/>
                </a:solidFill>
                <a:effectLst/>
                <a:latin typeface="Open Sans" panose="020B0606030504020204" pitchFamily="34" charset="0"/>
              </a:rPr>
              <a:t> to ability tests. You need to complete them in the order shown on your screen. To perform best in these tests, make sure you are not in a rush and that you sit in a quiet place. </a:t>
            </a:r>
            <a:br>
              <a:rPr lang="en-US" b="0" i="0" dirty="0">
                <a:solidFill>
                  <a:srgbClr val="33578C"/>
                </a:solidFill>
                <a:effectLst/>
                <a:latin typeface="Open Sans" panose="020B0606030504020204" pitchFamily="34" charset="0"/>
              </a:rPr>
            </a:br>
            <a:br>
              <a:rPr lang="en-US" b="0" i="0" dirty="0">
                <a:solidFill>
                  <a:srgbClr val="33578C"/>
                </a:solidFill>
                <a:effectLst/>
                <a:latin typeface="Open Sans" panose="020B0606030504020204" pitchFamily="34" charset="0"/>
              </a:rPr>
            </a:br>
            <a:r>
              <a:rPr lang="en-US" b="0" i="0" dirty="0">
                <a:solidFill>
                  <a:srgbClr val="33578C"/>
                </a:solidFill>
                <a:effectLst/>
                <a:latin typeface="Open Sans" panose="020B0606030504020204" pitchFamily="34" charset="0"/>
              </a:rPr>
              <a:t>Please click on the </a:t>
            </a:r>
            <a:r>
              <a:rPr lang="en-US" b="1" i="0" dirty="0">
                <a:solidFill>
                  <a:srgbClr val="33578C"/>
                </a:solidFill>
                <a:effectLst/>
                <a:latin typeface="Open Sans" panose="020B0606030504020204" pitchFamily="34" charset="0"/>
              </a:rPr>
              <a:t>START</a:t>
            </a:r>
            <a:r>
              <a:rPr lang="en-US" b="0" i="0" dirty="0">
                <a:solidFill>
                  <a:srgbClr val="33578C"/>
                </a:solidFill>
                <a:effectLst/>
                <a:latin typeface="Open Sans" panose="020B0606030504020204" pitchFamily="34" charset="0"/>
              </a:rPr>
              <a:t> button below to launch the first test and trigger the countdown to complete them all. </a:t>
            </a:r>
            <a:br>
              <a:rPr lang="en-US" b="0" i="0" dirty="0">
                <a:solidFill>
                  <a:srgbClr val="33578C"/>
                </a:solidFill>
                <a:effectLst/>
                <a:latin typeface="Open Sans" panose="020B0606030504020204" pitchFamily="34" charset="0"/>
              </a:rPr>
            </a:br>
            <a:br>
              <a:rPr lang="en-US" b="0" i="0" dirty="0">
                <a:solidFill>
                  <a:srgbClr val="33578C"/>
                </a:solidFill>
                <a:effectLst/>
                <a:latin typeface="Open Sans" panose="020B0606030504020204" pitchFamily="34" charset="0"/>
              </a:rPr>
            </a:br>
            <a:r>
              <a:rPr lang="en-US" b="0" i="0" dirty="0">
                <a:solidFill>
                  <a:srgbClr val="33578C"/>
                </a:solidFill>
                <a:effectLst/>
                <a:latin typeface="Open Sans" panose="020B0606030504020204" pitchFamily="34" charset="0"/>
              </a:rPr>
              <a:t>Good Luck!</a:t>
            </a:r>
            <a:br>
              <a:rPr lang="en-US" b="0" i="0" dirty="0">
                <a:solidFill>
                  <a:srgbClr val="33578C"/>
                </a:solidFill>
                <a:effectLst/>
                <a:latin typeface="Open Sans" panose="020B0606030504020204" pitchFamily="34" charset="0"/>
              </a:rPr>
            </a:br>
            <a:r>
              <a:rPr lang="en-US" b="0" i="0" dirty="0">
                <a:solidFill>
                  <a:srgbClr val="33578C"/>
                </a:solidFill>
                <a:effectLst/>
                <a:latin typeface="Open Sans" panose="020B0606030504020204" pitchFamily="34" charset="0"/>
              </a:rPr>
              <a:t>MSC Cruises HR Team</a:t>
            </a:r>
          </a:p>
        </p:txBody>
      </p:sp>
      <p:pic>
        <p:nvPicPr>
          <p:cNvPr id="12" name="Immagin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84679" y="5814456"/>
            <a:ext cx="1728380" cy="768259"/>
          </a:xfrm>
          <a:prstGeom prst="rect">
            <a:avLst/>
          </a:prstGeom>
        </p:spPr>
      </p:pic>
    </p:spTree>
    <p:extLst>
      <p:ext uri="{BB962C8B-B14F-4D97-AF65-F5344CB8AC3E}">
        <p14:creationId xmlns:p14="http://schemas.microsoft.com/office/powerpoint/2010/main" val="10229113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utoShape 8" descr="https://www.careers.msccruises.com/style/images/step_02/q2.jpg"/>
          <p:cNvSpPr>
            <a:spLocks noChangeAspect="1" noChangeArrowheads="1"/>
          </p:cNvSpPr>
          <p:nvPr/>
        </p:nvSpPr>
        <p:spPr bwMode="auto">
          <a:xfrm>
            <a:off x="840260" y="177937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 name="Rectangle 10"/>
          <p:cNvSpPr>
            <a:spLocks noChangeArrowheads="1"/>
          </p:cNvSpPr>
          <p:nvPr/>
        </p:nvSpPr>
        <p:spPr bwMode="auto">
          <a:xfrm>
            <a:off x="518984" y="685449"/>
            <a:ext cx="9106930" cy="378565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050" b="0" i="0" u="none" strike="noStrike" cap="none" normalizeH="0" baseline="0" dirty="0">
                <a:ln>
                  <a:noFill/>
                </a:ln>
                <a:solidFill>
                  <a:srgbClr val="000000"/>
                </a:solidFill>
                <a:effectLst/>
                <a:latin typeface="Open Sans" panose="020B0606030504020204" pitchFamily="34" charset="0"/>
                <a:cs typeface="Open Sans" panose="020B0606030504020204" pitchFamily="34" charset="0"/>
              </a:rPr>
              <a:t>  </a:t>
            </a:r>
            <a:r>
              <a:rPr kumimoji="0" lang="it-IT" sz="3200" b="0" i="0" u="none" strike="noStrike" cap="none" normalizeH="0" baseline="0" dirty="0">
                <a:ln>
                  <a:noFill/>
                </a:ln>
                <a:solidFill>
                  <a:srgbClr val="000000"/>
                </a:solidFill>
                <a:effectLst/>
                <a:latin typeface="Open Sans" panose="020B0606030504020204" pitchFamily="34" charset="0"/>
                <a:cs typeface="Open Sans" panose="020B0606030504020204" pitchFamily="34" charset="0"/>
              </a:rPr>
              <a:t> </a:t>
            </a:r>
            <a:r>
              <a:rPr kumimoji="0" lang="it-IT" sz="1050" b="0" i="0" u="none" strike="noStrike" cap="none" normalizeH="0" baseline="0" dirty="0">
                <a:ln>
                  <a:noFill/>
                </a:ln>
                <a:solidFill>
                  <a:srgbClr val="000000"/>
                </a:solidFill>
                <a:effectLst/>
                <a:latin typeface="Open Sans" panose="020B0606030504020204" pitchFamily="34" charset="0"/>
                <a:cs typeface="Open Sans" panose="020B0606030504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dirty="0">
                <a:ln>
                  <a:noFill/>
                </a:ln>
                <a:solidFill>
                  <a:srgbClr val="FFFFFF"/>
                </a:solidFill>
                <a:effectLst/>
                <a:latin typeface="Open Sans" panose="020B0606030504020204" pitchFamily="34" charset="0"/>
                <a:cs typeface="Open Sans" panose="020B0606030504020204" pitchFamily="34" charset="0"/>
              </a:rPr>
              <a:t>BEHAVIOURAL &amp; ABILITY TESTS</a:t>
            </a:r>
            <a:endParaRPr kumimoji="0" lang="it-IT" sz="1050" b="0" i="0" u="none" strike="noStrike" cap="none" normalizeH="0" baseline="0" dirty="0">
              <a:ln>
                <a:noFill/>
              </a:ln>
              <a:solidFill>
                <a:srgbClr val="000000"/>
              </a:solidFill>
              <a:effectLst/>
              <a:latin typeface="Open Sans" panose="020B0606030504020204" pitchFamily="34" charset="0"/>
              <a:cs typeface="Open Sans" panose="020B0606030504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a:ln>
                  <a:noFill/>
                </a:ln>
                <a:solidFill>
                  <a:srgbClr val="000000"/>
                </a:solidFill>
                <a:effectLst/>
                <a:latin typeface="Open Sans" panose="020B0606030504020204" pitchFamily="34" charset="0"/>
                <a:cs typeface="Open Sans" panose="020B0606030504020204" pitchFamily="34" charset="0"/>
              </a:rPr>
              <a:t> </a:t>
            </a:r>
            <a:r>
              <a:rPr kumimoji="0" lang="it-IT" sz="1050" b="0" i="0" u="none" strike="noStrike" cap="none" normalizeH="0" baseline="0" dirty="0">
                <a:ln>
                  <a:noFill/>
                </a:ln>
                <a:solidFill>
                  <a:srgbClr val="000000"/>
                </a:solidFill>
                <a:effectLst/>
                <a:latin typeface="Open Sans" panose="020B0606030504020204" pitchFamily="34" charset="0"/>
                <a:cs typeface="Open Sans" panose="020B0606030504020204" pitchFamily="34" charset="0"/>
              </a:rPr>
              <a:t>           </a:t>
            </a:r>
            <a:endParaRPr kumimoji="0" lang="it-IT" sz="3600" b="0" i="0" u="none" strike="noStrike" cap="none" normalizeH="0" baseline="0" dirty="0">
              <a:ln>
                <a:noFill/>
              </a:ln>
              <a:solidFill>
                <a:srgbClr val="FE6A00"/>
              </a:solidFill>
              <a:effectLst/>
              <a:latin typeface="Open Sans" panose="020B0606030504020204" pitchFamily="34" charset="0"/>
              <a:cs typeface="Open Sans" panose="020B06060305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600" b="0" i="0" u="none" strike="noStrike" cap="none" normalizeH="0" baseline="0" dirty="0">
                <a:ln>
                  <a:noFill/>
                </a:ln>
                <a:solidFill>
                  <a:srgbClr val="FE6A00"/>
                </a:solidFill>
                <a:effectLst/>
                <a:latin typeface="Open Sans" panose="020B0606030504020204" pitchFamily="34" charset="0"/>
                <a:cs typeface="Open Sans" panose="020B0606030504020204" pitchFamily="34" charset="0"/>
              </a:rPr>
              <a:t>BEHAVIOURAL &amp; ABILITY TESTS</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These</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tests</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are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designed</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by a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third</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-party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specialised</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provider to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measure</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candidates</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suitability</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for a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role</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based</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on the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required</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personality</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characteristics</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or cognitive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abilities</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To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perform</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best in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these</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tests</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make</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sure</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you</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are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not</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in a rush and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that</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you</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sit</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in a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quiet</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place</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b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br>
            <a:b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b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Choose</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your</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preferred</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language</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between</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those</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available</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Click on the </a:t>
            </a:r>
            <a:r>
              <a:rPr kumimoji="0" lang="it-IT" sz="1200" b="1"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REQUEST TEST</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button</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to start the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tests</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You</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will</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be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redirected</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to a page with the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instructions</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for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each</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test and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where</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you</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can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practice</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with some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examples</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before</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starting</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the test! </a:t>
            </a:r>
            <a:b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br>
            <a:b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br>
            <a:r>
              <a:rPr kumimoji="0" lang="it-IT" sz="1200" b="1"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PLEASE NOTE:</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to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ensure</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the best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customer</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experience</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and to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comply</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with high standard of security,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this</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part of the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application</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process</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will</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rely</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on ADOBE FLASH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technology</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Please</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make</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sure</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you</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are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proceeding</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with a browser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that</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supports</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ADOBE FLASH PLAYER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most</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of desktop browser). For the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same</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reason</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we</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also</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1"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DO NOT RECOMMEND TO PROCEED IF YOU ARE ON A MOBILE DEVICE</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as</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most</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of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them</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do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not</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have</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support</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 for Adobe Flash </a:t>
            </a:r>
            <a:r>
              <a:rPr kumimoji="0" lang="it-IT" sz="1200" b="0" i="0" u="none" strike="noStrike" cap="none" normalizeH="0" baseline="0" dirty="0" err="1">
                <a:ln>
                  <a:noFill/>
                </a:ln>
                <a:solidFill>
                  <a:srgbClr val="33578C"/>
                </a:solidFill>
                <a:effectLst/>
                <a:latin typeface="Open Sans" panose="020B0606030504020204" pitchFamily="34" charset="0"/>
                <a:cs typeface="Open Sans" panose="020B0606030504020204" pitchFamily="34" charset="0"/>
              </a:rPr>
              <a:t>technology</a:t>
            </a:r>
            <a:r>
              <a:rPr kumimoji="0" lang="it-IT" sz="1200" b="0" i="0" u="none" strike="noStrike" cap="none" normalizeH="0" baseline="0" dirty="0">
                <a:ln>
                  <a:noFill/>
                </a:ln>
                <a:solidFill>
                  <a:srgbClr val="33578C"/>
                </a:solidFill>
                <a:effectLst/>
                <a:latin typeface="Open Sans" panose="020B0606030504020204" pitchFamily="34" charset="0"/>
                <a:cs typeface="Open Sans" panose="020B0606030504020204" pitchFamily="34" charset="0"/>
              </a:rPr>
              <a:t>.</a:t>
            </a:r>
            <a:endParaRPr kumimoji="0" lang="it-IT" sz="1050" b="0" i="0" u="none" strike="noStrike" cap="none" normalizeH="0" baseline="0" dirty="0">
              <a:ln>
                <a:noFill/>
              </a:ln>
              <a:solidFill>
                <a:srgbClr val="000000"/>
              </a:solidFill>
              <a:effectLst/>
              <a:latin typeface="Open Sans" panose="020B0606030504020204" pitchFamily="34" charset="0"/>
              <a:cs typeface="Open Sans" panose="020B0606030504020204" pitchFamily="34" charset="0"/>
            </a:endParaRPr>
          </a:p>
        </p:txBody>
      </p:sp>
      <p:sp>
        <p:nvSpPr>
          <p:cNvPr id="11" name="AutoShape 6" descr="https://www.careers.msccruises.com/style/images/step_02/q1.jpg"/>
          <p:cNvSpPr>
            <a:spLocks noChangeAspect="1" noChangeArrowheads="1"/>
          </p:cNvSpPr>
          <p:nvPr/>
        </p:nvSpPr>
        <p:spPr bwMode="auto">
          <a:xfrm>
            <a:off x="864073" y="13920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2" name="AutoShape 7" descr="https://www.careers.msccruises.com/style/images/y_ok.png"/>
          <p:cNvSpPr>
            <a:spLocks noChangeAspect="1" noChangeArrowheads="1"/>
          </p:cNvSpPr>
          <p:nvPr/>
        </p:nvSpPr>
        <p:spPr bwMode="auto">
          <a:xfrm>
            <a:off x="1676873" y="183334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3" name="AutoShape 11" descr="https://www.careers.msccruises.com/style/images/step_02/q3.jpg"/>
          <p:cNvSpPr>
            <a:spLocks noChangeAspect="1" noChangeArrowheads="1"/>
          </p:cNvSpPr>
          <p:nvPr/>
        </p:nvSpPr>
        <p:spPr bwMode="auto">
          <a:xfrm>
            <a:off x="864073" y="102054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4" name="AutoShape 12" descr="https://www.careers.msccruises.com/style/images/step_02/q3_yellow.jpg"/>
          <p:cNvSpPr>
            <a:spLocks noChangeAspect="1" noChangeArrowheads="1"/>
          </p:cNvSpPr>
          <p:nvPr/>
        </p:nvSpPr>
        <p:spPr bwMode="auto">
          <a:xfrm>
            <a:off x="864073" y="161427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15" name="Immagin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84679" y="5814456"/>
            <a:ext cx="1728380" cy="768259"/>
          </a:xfrm>
          <a:prstGeom prst="rect">
            <a:avLst/>
          </a:prstGeom>
        </p:spPr>
      </p:pic>
    </p:spTree>
    <p:extLst>
      <p:ext uri="{BB962C8B-B14F-4D97-AF65-F5344CB8AC3E}">
        <p14:creationId xmlns:p14="http://schemas.microsoft.com/office/powerpoint/2010/main" val="4240879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477794" y="2410243"/>
            <a:ext cx="11248767" cy="707886"/>
          </a:xfrm>
          <a:prstGeom prst="rect">
            <a:avLst/>
          </a:prstGeom>
        </p:spPr>
        <p:txBody>
          <a:bodyPr wrap="square">
            <a:spAutoFit/>
          </a:bodyPr>
          <a:lstStyle/>
          <a:p>
            <a:r>
              <a:rPr lang="en-US" sz="4000" dirty="0">
                <a:solidFill>
                  <a:srgbClr val="333333"/>
                </a:solidFill>
                <a:latin typeface="Roboto_Light"/>
              </a:rPr>
              <a:t>Cruise Market</a:t>
            </a:r>
            <a:endParaRPr lang="it-IT" sz="4000" dirty="0"/>
          </a:p>
        </p:txBody>
      </p:sp>
      <p:sp>
        <p:nvSpPr>
          <p:cNvPr id="5" name="Rettangolo 4"/>
          <p:cNvSpPr/>
          <p:nvPr/>
        </p:nvSpPr>
        <p:spPr>
          <a:xfrm>
            <a:off x="477794" y="3486319"/>
            <a:ext cx="6096000" cy="646331"/>
          </a:xfrm>
          <a:prstGeom prst="rect">
            <a:avLst/>
          </a:prstGeom>
        </p:spPr>
        <p:txBody>
          <a:bodyPr>
            <a:spAutoFit/>
          </a:bodyPr>
          <a:lstStyle/>
          <a:p>
            <a:r>
              <a:rPr lang="en-US" b="1" dirty="0">
                <a:solidFill>
                  <a:srgbClr val="333333"/>
                </a:solidFill>
                <a:latin typeface="Roboto_Light"/>
              </a:rPr>
              <a:t>Describe your knowledge of the cruise market </a:t>
            </a:r>
          </a:p>
          <a:p>
            <a:r>
              <a:rPr lang="en-US" dirty="0">
                <a:solidFill>
                  <a:srgbClr val="333333"/>
                </a:solidFill>
                <a:latin typeface="Roboto_Light"/>
              </a:rPr>
              <a:t>Max 300 words</a:t>
            </a:r>
            <a:endParaRPr lang="en-US" i="0" dirty="0">
              <a:solidFill>
                <a:srgbClr val="333333"/>
              </a:solidFill>
              <a:effectLst/>
              <a:latin typeface="Roboto_Light"/>
            </a:endParaRPr>
          </a:p>
        </p:txBody>
      </p:sp>
      <p:pic>
        <p:nvPicPr>
          <p:cNvPr id="6" name="Immagin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84679" y="5814456"/>
            <a:ext cx="1728380" cy="768259"/>
          </a:xfrm>
          <a:prstGeom prst="rect">
            <a:avLst/>
          </a:prstGeom>
        </p:spPr>
      </p:pic>
    </p:spTree>
    <p:extLst>
      <p:ext uri="{BB962C8B-B14F-4D97-AF65-F5344CB8AC3E}">
        <p14:creationId xmlns:p14="http://schemas.microsoft.com/office/powerpoint/2010/main" val="6643049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ttangolo 23"/>
          <p:cNvSpPr/>
          <p:nvPr/>
        </p:nvSpPr>
        <p:spPr>
          <a:xfrm>
            <a:off x="356946" y="377566"/>
            <a:ext cx="1693733" cy="369332"/>
          </a:xfrm>
          <a:prstGeom prst="rect">
            <a:avLst/>
          </a:prstGeom>
        </p:spPr>
        <p:txBody>
          <a:bodyPr wrap="none">
            <a:spAutoFit/>
          </a:bodyPr>
          <a:lstStyle/>
          <a:p>
            <a:r>
              <a:rPr lang="it-IT" b="1" i="0" dirty="0">
                <a:solidFill>
                  <a:srgbClr val="FE6A00"/>
                </a:solidFill>
                <a:effectLst/>
                <a:latin typeface="Open Sans" panose="020B0606030504020204" pitchFamily="34" charset="0"/>
              </a:rPr>
              <a:t>Cruise Market</a:t>
            </a:r>
            <a:endParaRPr lang="it-IT" dirty="0"/>
          </a:p>
        </p:txBody>
      </p:sp>
      <p:sp>
        <p:nvSpPr>
          <p:cNvPr id="29" name="CasellaDiTesto 28"/>
          <p:cNvSpPr txBox="1"/>
          <p:nvPr/>
        </p:nvSpPr>
        <p:spPr>
          <a:xfrm>
            <a:off x="356944" y="3861999"/>
            <a:ext cx="10540317" cy="1384995"/>
          </a:xfrm>
          <a:prstGeom prst="rect">
            <a:avLst/>
          </a:prstGeom>
          <a:noFill/>
          <a:ln>
            <a:solidFill>
              <a:schemeClr val="tx1"/>
            </a:solidFill>
          </a:ln>
        </p:spPr>
        <p:txBody>
          <a:bodyPr wrap="square" rtlCol="0">
            <a:spAutoFit/>
          </a:bodyPr>
          <a:lstStyle/>
          <a:p>
            <a:r>
              <a:rPr lang="it-IT" sz="1200" dirty="0" err="1"/>
              <a:t>Description</a:t>
            </a:r>
            <a:r>
              <a:rPr lang="it-IT" sz="1200" dirty="0"/>
              <a:t> </a:t>
            </a:r>
            <a:r>
              <a:rPr lang="en-US" sz="1200" dirty="0"/>
              <a:t>(</a:t>
            </a:r>
            <a:r>
              <a:rPr lang="it-IT" sz="1200" dirty="0"/>
              <a:t>300 </a:t>
            </a:r>
            <a:r>
              <a:rPr lang="it-IT" sz="1200" dirty="0" err="1"/>
              <a:t>words</a:t>
            </a:r>
            <a:r>
              <a:rPr lang="it-IT" sz="1200" dirty="0"/>
              <a:t>)</a:t>
            </a:r>
          </a:p>
          <a:p>
            <a:endParaRPr lang="it-IT" sz="1200" dirty="0"/>
          </a:p>
          <a:p>
            <a:endParaRPr lang="it-IT" sz="1200" dirty="0"/>
          </a:p>
          <a:p>
            <a:endParaRPr lang="it-IT" sz="1200" dirty="0"/>
          </a:p>
          <a:p>
            <a:endParaRPr lang="it-IT" sz="1200" dirty="0"/>
          </a:p>
          <a:p>
            <a:endParaRPr lang="it-IT" sz="1200" dirty="0"/>
          </a:p>
          <a:p>
            <a:endParaRPr lang="it-IT" sz="1200" dirty="0"/>
          </a:p>
        </p:txBody>
      </p:sp>
    </p:spTree>
    <p:extLst>
      <p:ext uri="{BB962C8B-B14F-4D97-AF65-F5344CB8AC3E}">
        <p14:creationId xmlns:p14="http://schemas.microsoft.com/office/powerpoint/2010/main" val="40940582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477794" y="2410243"/>
            <a:ext cx="11248767" cy="707886"/>
          </a:xfrm>
          <a:prstGeom prst="rect">
            <a:avLst/>
          </a:prstGeom>
        </p:spPr>
        <p:txBody>
          <a:bodyPr wrap="square">
            <a:spAutoFit/>
          </a:bodyPr>
          <a:lstStyle/>
          <a:p>
            <a:r>
              <a:rPr lang="en-US" sz="4000" dirty="0">
                <a:solidFill>
                  <a:srgbClr val="333333"/>
                </a:solidFill>
                <a:latin typeface="Roboto_Light"/>
              </a:rPr>
              <a:t>Operations Coordinator work</a:t>
            </a:r>
            <a:endParaRPr lang="it-IT" sz="4000" dirty="0"/>
          </a:p>
        </p:txBody>
      </p:sp>
      <p:sp>
        <p:nvSpPr>
          <p:cNvPr id="5" name="Rettangolo 4"/>
          <p:cNvSpPr/>
          <p:nvPr/>
        </p:nvSpPr>
        <p:spPr>
          <a:xfrm>
            <a:off x="477794" y="3486319"/>
            <a:ext cx="6096000" cy="923330"/>
          </a:xfrm>
          <a:prstGeom prst="rect">
            <a:avLst/>
          </a:prstGeom>
        </p:spPr>
        <p:txBody>
          <a:bodyPr>
            <a:spAutoFit/>
          </a:bodyPr>
          <a:lstStyle/>
          <a:p>
            <a:r>
              <a:rPr lang="en-US" b="1" dirty="0">
                <a:solidFill>
                  <a:srgbClr val="333333"/>
                </a:solidFill>
                <a:latin typeface="Roboto_Light"/>
              </a:rPr>
              <a:t>Describe a hypothesis of what the coordinator work of cruise operations could consists </a:t>
            </a:r>
          </a:p>
          <a:p>
            <a:r>
              <a:rPr lang="en-US" b="1" dirty="0">
                <a:solidFill>
                  <a:srgbClr val="333333"/>
                </a:solidFill>
                <a:latin typeface="Roboto_Light"/>
              </a:rPr>
              <a:t>(</a:t>
            </a:r>
            <a:r>
              <a:rPr lang="en-US" dirty="0">
                <a:solidFill>
                  <a:srgbClr val="333333"/>
                </a:solidFill>
                <a:latin typeface="Roboto_Light"/>
              </a:rPr>
              <a:t>Max 300 words</a:t>
            </a:r>
            <a:r>
              <a:rPr lang="en-US" b="1" dirty="0">
                <a:solidFill>
                  <a:srgbClr val="333333"/>
                </a:solidFill>
                <a:latin typeface="Roboto_Light"/>
              </a:rPr>
              <a:t>)</a:t>
            </a:r>
            <a:endParaRPr lang="en-US" b="1" i="0" dirty="0">
              <a:solidFill>
                <a:srgbClr val="333333"/>
              </a:solidFill>
              <a:effectLst/>
              <a:latin typeface="Roboto_Light"/>
            </a:endParaRPr>
          </a:p>
        </p:txBody>
      </p:sp>
      <p:pic>
        <p:nvPicPr>
          <p:cNvPr id="6" name="Immagin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84679" y="5814456"/>
            <a:ext cx="1728380" cy="768259"/>
          </a:xfrm>
          <a:prstGeom prst="rect">
            <a:avLst/>
          </a:prstGeom>
        </p:spPr>
      </p:pic>
    </p:spTree>
    <p:extLst>
      <p:ext uri="{BB962C8B-B14F-4D97-AF65-F5344CB8AC3E}">
        <p14:creationId xmlns:p14="http://schemas.microsoft.com/office/powerpoint/2010/main" val="1203997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71848" y="795645"/>
            <a:ext cx="11491784" cy="5726055"/>
          </a:xfrm>
          <a:prstGeom prst="rect">
            <a:avLst/>
          </a:prstGeom>
        </p:spPr>
        <p:txBody>
          <a:bodyPr wrap="square">
            <a:spAutoFit/>
          </a:bodyPr>
          <a:lstStyle/>
          <a:p>
            <a:pPr algn="just" fontAlgn="base">
              <a:spcBef>
                <a:spcPts val="1875"/>
              </a:spcBef>
              <a:spcAft>
                <a:spcPts val="0"/>
              </a:spcAft>
            </a:pPr>
            <a:r>
              <a:rPr lang="it-IT" sz="2800" b="1" dirty="0">
                <a:solidFill>
                  <a:srgbClr val="34578C"/>
                </a:solidFill>
                <a:effectLst/>
                <a:latin typeface="Open Sans" panose="020B0606030504020204" pitchFamily="34" charset="0"/>
                <a:ea typeface="Times New Roman" panose="02020603050405020304" pitchFamily="18" charset="0"/>
              </a:rPr>
              <a:t>JOB PURPOSE</a:t>
            </a:r>
            <a:endParaRPr lang="it-IT" sz="3200" b="1" dirty="0">
              <a:effectLst/>
              <a:latin typeface="Times New Roman" panose="02020603050405020304" pitchFamily="18" charset="0"/>
              <a:ea typeface="Times New Roman" panose="02020603050405020304" pitchFamily="18" charset="0"/>
            </a:endParaRPr>
          </a:p>
          <a:p>
            <a:pPr algn="just" fontAlgn="base">
              <a:lnSpc>
                <a:spcPct val="107000"/>
              </a:lnSpc>
              <a:spcAft>
                <a:spcPts val="0"/>
              </a:spcAft>
            </a:pP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The Operations Coordinator position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is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responsible</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for the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timely</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preparation</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and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coordination</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of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ship</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turn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around</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operations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well</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the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coordination</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of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group</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activities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and special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events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on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board</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it-IT"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it-IT" sz="2800" b="1" dirty="0">
                <a:solidFill>
                  <a:srgbClr val="34578C"/>
                </a:solidFill>
                <a:effectLst/>
                <a:latin typeface="Open Sans" panose="020B0606030504020204" pitchFamily="34" charset="0"/>
                <a:ea typeface="Times New Roman" panose="02020603050405020304" pitchFamily="18" charset="0"/>
                <a:cs typeface="Times New Roman" panose="02020603050405020304" pitchFamily="18" charset="0"/>
              </a:rPr>
              <a:t>KEY RESPONSIBILITIES</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it-IT" dirty="0">
                <a:solidFill>
                  <a:srgbClr val="203864"/>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Supervises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terminal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turnaround</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operations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during</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all</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embarkation</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and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disembarkation</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activities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relating</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to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passengers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crew</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visitors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special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events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luggage</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operations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etc</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Ensures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that</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service and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branding</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standards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are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met</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by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all</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terminal providers and staff;</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Supports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in the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preparation</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of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passenger</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lists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early</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boarding</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and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visitors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lists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and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other</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documentation</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required</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related</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to the turn-</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around</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operations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of the vessel;</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Communicates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to the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ship’s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command</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last minute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additions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of special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services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and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dining</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requests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well</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following</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up and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providing</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prompt</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resolution</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to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guests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inquiries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made on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board</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Supports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the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coordination</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of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ship</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inspections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and the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communication</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between</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the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offices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and the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ships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•Assists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guests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at</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pier</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during</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embarkation</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and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disembarkation</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maintaining</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 high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level</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of performance to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ensure</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excellent</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customer</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service;</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Coordinates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special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requests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it</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relates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to the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operational</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needs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of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groups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charters and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events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on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board</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Prepares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planners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and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operational</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manuals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related</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to charters and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groups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on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board</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it-IT"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84680" y="5952671"/>
            <a:ext cx="1678952" cy="746289"/>
          </a:xfrm>
          <a:prstGeom prst="rect">
            <a:avLst/>
          </a:prstGeom>
        </p:spPr>
      </p:pic>
    </p:spTree>
    <p:extLst>
      <p:ext uri="{BB962C8B-B14F-4D97-AF65-F5344CB8AC3E}">
        <p14:creationId xmlns:p14="http://schemas.microsoft.com/office/powerpoint/2010/main" val="24776156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ttangolo 23"/>
          <p:cNvSpPr/>
          <p:nvPr/>
        </p:nvSpPr>
        <p:spPr>
          <a:xfrm>
            <a:off x="356945" y="377566"/>
            <a:ext cx="3925687" cy="646331"/>
          </a:xfrm>
          <a:prstGeom prst="rect">
            <a:avLst/>
          </a:prstGeom>
        </p:spPr>
        <p:txBody>
          <a:bodyPr wrap="square">
            <a:spAutoFit/>
          </a:bodyPr>
          <a:lstStyle/>
          <a:p>
            <a:r>
              <a:rPr lang="it-IT" b="1" dirty="0">
                <a:solidFill>
                  <a:srgbClr val="FE6A00"/>
                </a:solidFill>
                <a:latin typeface="Open Sans" panose="020B0606030504020204" pitchFamily="34" charset="0"/>
              </a:rPr>
              <a:t>Operations Coordinator work</a:t>
            </a:r>
          </a:p>
          <a:p>
            <a:endParaRPr lang="it-IT" dirty="0"/>
          </a:p>
        </p:txBody>
      </p:sp>
      <p:sp>
        <p:nvSpPr>
          <p:cNvPr id="29" name="CasellaDiTesto 28"/>
          <p:cNvSpPr txBox="1"/>
          <p:nvPr/>
        </p:nvSpPr>
        <p:spPr>
          <a:xfrm>
            <a:off x="356944" y="3861999"/>
            <a:ext cx="10540317" cy="1384995"/>
          </a:xfrm>
          <a:prstGeom prst="rect">
            <a:avLst/>
          </a:prstGeom>
          <a:noFill/>
          <a:ln>
            <a:solidFill>
              <a:schemeClr val="tx1"/>
            </a:solidFill>
          </a:ln>
        </p:spPr>
        <p:txBody>
          <a:bodyPr wrap="square" rtlCol="0">
            <a:spAutoFit/>
          </a:bodyPr>
          <a:lstStyle/>
          <a:p>
            <a:r>
              <a:rPr lang="it-IT" sz="1200" dirty="0" err="1"/>
              <a:t>Description</a:t>
            </a:r>
            <a:r>
              <a:rPr lang="it-IT" sz="1200" dirty="0"/>
              <a:t> </a:t>
            </a:r>
            <a:r>
              <a:rPr lang="en-US" sz="1200" dirty="0"/>
              <a:t>(</a:t>
            </a:r>
            <a:r>
              <a:rPr lang="it-IT" sz="1200" dirty="0"/>
              <a:t>300 </a:t>
            </a:r>
            <a:r>
              <a:rPr lang="it-IT" sz="1200" dirty="0" err="1"/>
              <a:t>words</a:t>
            </a:r>
            <a:r>
              <a:rPr lang="it-IT" sz="1200" dirty="0"/>
              <a:t>)</a:t>
            </a:r>
          </a:p>
          <a:p>
            <a:endParaRPr lang="it-IT" sz="1200" dirty="0"/>
          </a:p>
          <a:p>
            <a:endParaRPr lang="it-IT" sz="1200" dirty="0"/>
          </a:p>
          <a:p>
            <a:endParaRPr lang="it-IT" sz="1200" dirty="0"/>
          </a:p>
          <a:p>
            <a:endParaRPr lang="it-IT" sz="1200" dirty="0"/>
          </a:p>
          <a:p>
            <a:endParaRPr lang="it-IT" sz="1200" dirty="0"/>
          </a:p>
          <a:p>
            <a:endParaRPr lang="it-IT" sz="1200" dirty="0"/>
          </a:p>
        </p:txBody>
      </p:sp>
    </p:spTree>
    <p:extLst>
      <p:ext uri="{BB962C8B-B14F-4D97-AF65-F5344CB8AC3E}">
        <p14:creationId xmlns:p14="http://schemas.microsoft.com/office/powerpoint/2010/main" val="34908943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477794" y="2410243"/>
            <a:ext cx="11248767" cy="707886"/>
          </a:xfrm>
          <a:prstGeom prst="rect">
            <a:avLst/>
          </a:prstGeom>
        </p:spPr>
        <p:txBody>
          <a:bodyPr wrap="square">
            <a:spAutoFit/>
          </a:bodyPr>
          <a:lstStyle/>
          <a:p>
            <a:r>
              <a:rPr lang="en-US" sz="4000" b="0" i="0" dirty="0">
                <a:solidFill>
                  <a:srgbClr val="333333"/>
                </a:solidFill>
                <a:effectLst/>
                <a:latin typeface="Roboto_Light"/>
              </a:rPr>
              <a:t>English Test</a:t>
            </a:r>
            <a:endParaRPr lang="it-IT" sz="4000" dirty="0"/>
          </a:p>
        </p:txBody>
      </p:sp>
      <p:sp>
        <p:nvSpPr>
          <p:cNvPr id="5" name="Rettangolo 4"/>
          <p:cNvSpPr/>
          <p:nvPr/>
        </p:nvSpPr>
        <p:spPr>
          <a:xfrm>
            <a:off x="477794" y="3486319"/>
            <a:ext cx="6096000" cy="923330"/>
          </a:xfrm>
          <a:prstGeom prst="rect">
            <a:avLst/>
          </a:prstGeom>
        </p:spPr>
        <p:txBody>
          <a:bodyPr>
            <a:spAutoFit/>
          </a:bodyPr>
          <a:lstStyle/>
          <a:p>
            <a:r>
              <a:rPr lang="en-US" b="1" i="0" dirty="0">
                <a:solidFill>
                  <a:srgbClr val="333333"/>
                </a:solidFill>
                <a:effectLst/>
                <a:latin typeface="Roboto_Light"/>
              </a:rPr>
              <a:t>Choose the correct option to fill the gap in the following sentence or choose '?' if you do not know the answer. Afterwards, please press the 'next'-arrow.</a:t>
            </a:r>
          </a:p>
        </p:txBody>
      </p:sp>
      <p:pic>
        <p:nvPicPr>
          <p:cNvPr id="6" name="Immagin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84679" y="5814456"/>
            <a:ext cx="1728380" cy="768259"/>
          </a:xfrm>
          <a:prstGeom prst="rect">
            <a:avLst/>
          </a:prstGeom>
        </p:spPr>
      </p:pic>
    </p:spTree>
    <p:extLst>
      <p:ext uri="{BB962C8B-B14F-4D97-AF65-F5344CB8AC3E}">
        <p14:creationId xmlns:p14="http://schemas.microsoft.com/office/powerpoint/2010/main" val="11459879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391297" y="238549"/>
            <a:ext cx="10791567" cy="1754326"/>
          </a:xfrm>
          <a:prstGeom prst="rect">
            <a:avLst/>
          </a:prstGeom>
        </p:spPr>
        <p:txBody>
          <a:bodyPr wrap="square">
            <a:spAutoFit/>
          </a:bodyPr>
          <a:lstStyle/>
          <a:p>
            <a:r>
              <a:rPr lang="en-US" b="0" i="0" dirty="0">
                <a:solidFill>
                  <a:srgbClr val="333333"/>
                </a:solidFill>
                <a:effectLst/>
                <a:latin typeface="Roboto_Light"/>
              </a:rPr>
              <a:t>I'm very unhappy with the way I've been _________. No one seems at all interested in my case.</a:t>
            </a:r>
          </a:p>
          <a:p>
            <a:r>
              <a:rPr lang="en-US" b="0" i="0" u="none" strike="noStrike" dirty="0">
                <a:solidFill>
                  <a:srgbClr val="000000"/>
                </a:solidFill>
                <a:effectLst/>
                <a:latin typeface="Roboto_Light"/>
                <a:hlinkClick r:id="rId2"/>
              </a:rPr>
              <a:t>considered</a:t>
            </a:r>
          </a:p>
          <a:p>
            <a:r>
              <a:rPr lang="en-US" b="0" i="0" u="none" strike="noStrike" dirty="0">
                <a:solidFill>
                  <a:srgbClr val="000000"/>
                </a:solidFill>
                <a:effectLst/>
                <a:latin typeface="Roboto_Light"/>
                <a:hlinkClick r:id="rId2"/>
              </a:rPr>
              <a:t>treated</a:t>
            </a:r>
          </a:p>
          <a:p>
            <a:r>
              <a:rPr lang="en-US" b="0" i="0" u="none" strike="noStrike" dirty="0">
                <a:solidFill>
                  <a:srgbClr val="000000"/>
                </a:solidFill>
                <a:effectLst/>
                <a:latin typeface="Roboto_Light"/>
                <a:hlinkClick r:id="rId2"/>
              </a:rPr>
              <a:t>placed</a:t>
            </a:r>
          </a:p>
          <a:p>
            <a:r>
              <a:rPr lang="en-US" b="0" i="0" u="none" strike="noStrike" dirty="0">
                <a:solidFill>
                  <a:srgbClr val="000000"/>
                </a:solidFill>
                <a:effectLst/>
                <a:latin typeface="Roboto_Light"/>
                <a:hlinkClick r:id="rId2"/>
              </a:rPr>
              <a:t>pushed</a:t>
            </a:r>
          </a:p>
          <a:p>
            <a:r>
              <a:rPr lang="en-US" b="0" i="0" u="none" strike="noStrike" dirty="0">
                <a:solidFill>
                  <a:srgbClr val="000000"/>
                </a:solidFill>
                <a:effectLst/>
                <a:latin typeface="Roboto_Light"/>
                <a:hlinkClick r:id="rId2"/>
              </a:rPr>
              <a:t>?</a:t>
            </a:r>
          </a:p>
        </p:txBody>
      </p:sp>
      <p:sp>
        <p:nvSpPr>
          <p:cNvPr id="7" name="Rettangolo 6"/>
          <p:cNvSpPr/>
          <p:nvPr/>
        </p:nvSpPr>
        <p:spPr>
          <a:xfrm>
            <a:off x="391298" y="2439936"/>
            <a:ext cx="10791566" cy="2031325"/>
          </a:xfrm>
          <a:prstGeom prst="rect">
            <a:avLst/>
          </a:prstGeom>
        </p:spPr>
        <p:txBody>
          <a:bodyPr wrap="square">
            <a:spAutoFit/>
          </a:bodyPr>
          <a:lstStyle/>
          <a:p>
            <a:r>
              <a:rPr lang="en-US" b="0" i="0" dirty="0">
                <a:solidFill>
                  <a:srgbClr val="333333"/>
                </a:solidFill>
                <a:effectLst/>
                <a:latin typeface="Roboto_Light"/>
              </a:rPr>
              <a:t>A newsletter is sent out every ten days to all the staff so that they receive a regular _________ on recent appointments.</a:t>
            </a:r>
          </a:p>
          <a:p>
            <a:r>
              <a:rPr lang="en-US" b="0" i="0" u="none" strike="noStrike" dirty="0">
                <a:solidFill>
                  <a:srgbClr val="000000"/>
                </a:solidFill>
                <a:effectLst/>
                <a:latin typeface="Roboto_Light"/>
                <a:hlinkClick r:id="rId2"/>
              </a:rPr>
              <a:t>update</a:t>
            </a:r>
          </a:p>
          <a:p>
            <a:r>
              <a:rPr lang="en-US" b="0" i="0" u="none" strike="noStrike" dirty="0">
                <a:solidFill>
                  <a:srgbClr val="000000"/>
                </a:solidFill>
                <a:effectLst/>
                <a:latin typeface="Roboto_Light"/>
                <a:hlinkClick r:id="rId2"/>
              </a:rPr>
              <a:t>dating</a:t>
            </a:r>
          </a:p>
          <a:p>
            <a:r>
              <a:rPr lang="en-US" b="0" i="0" u="none" strike="noStrike" dirty="0">
                <a:solidFill>
                  <a:srgbClr val="000000"/>
                </a:solidFill>
                <a:effectLst/>
                <a:latin typeface="Roboto_Light"/>
                <a:hlinkClick r:id="rId2"/>
              </a:rPr>
              <a:t>dates</a:t>
            </a:r>
          </a:p>
          <a:p>
            <a:r>
              <a:rPr lang="en-US" b="0" i="0" u="none" strike="noStrike" dirty="0">
                <a:solidFill>
                  <a:srgbClr val="000000"/>
                </a:solidFill>
                <a:effectLst/>
                <a:latin typeface="Roboto_Light"/>
                <a:hlinkClick r:id="rId2"/>
              </a:rPr>
              <a:t>dated</a:t>
            </a:r>
          </a:p>
          <a:p>
            <a:r>
              <a:rPr lang="en-US" b="0" i="0" u="none" strike="noStrike" dirty="0">
                <a:solidFill>
                  <a:srgbClr val="000000"/>
                </a:solidFill>
                <a:effectLst/>
                <a:latin typeface="Roboto_Light"/>
                <a:hlinkClick r:id="rId2"/>
              </a:rPr>
              <a:t>?</a:t>
            </a:r>
          </a:p>
        </p:txBody>
      </p:sp>
      <p:sp>
        <p:nvSpPr>
          <p:cNvPr id="8" name="Rettangolo 7"/>
          <p:cNvSpPr/>
          <p:nvPr/>
        </p:nvSpPr>
        <p:spPr>
          <a:xfrm>
            <a:off x="391298" y="4918322"/>
            <a:ext cx="6096000" cy="1754326"/>
          </a:xfrm>
          <a:prstGeom prst="rect">
            <a:avLst/>
          </a:prstGeom>
        </p:spPr>
        <p:txBody>
          <a:bodyPr>
            <a:spAutoFit/>
          </a:bodyPr>
          <a:lstStyle/>
          <a:p>
            <a:r>
              <a:rPr lang="en-US" b="0" i="0" dirty="0">
                <a:solidFill>
                  <a:srgbClr val="333333"/>
                </a:solidFill>
                <a:effectLst/>
                <a:latin typeface="Roboto_Light"/>
              </a:rPr>
              <a:t>You ___________ very clear.</a:t>
            </a:r>
          </a:p>
          <a:p>
            <a:r>
              <a:rPr lang="en-US" b="0" i="0" u="none" strike="noStrike" dirty="0">
                <a:solidFill>
                  <a:srgbClr val="000000"/>
                </a:solidFill>
                <a:effectLst/>
                <a:latin typeface="Roboto_Light"/>
                <a:hlinkClick r:id="rId2"/>
              </a:rPr>
              <a:t>noise</a:t>
            </a:r>
          </a:p>
          <a:p>
            <a:r>
              <a:rPr lang="en-US" b="0" i="0" u="none" strike="noStrike" dirty="0">
                <a:solidFill>
                  <a:srgbClr val="000000"/>
                </a:solidFill>
                <a:effectLst/>
                <a:latin typeface="Roboto_Light"/>
                <a:hlinkClick r:id="rId2"/>
              </a:rPr>
              <a:t>ring</a:t>
            </a:r>
          </a:p>
          <a:p>
            <a:r>
              <a:rPr lang="en-US" b="0" i="0" u="none" strike="noStrike" dirty="0">
                <a:solidFill>
                  <a:srgbClr val="000000"/>
                </a:solidFill>
                <a:effectLst/>
                <a:latin typeface="Roboto_Light"/>
                <a:hlinkClick r:id="rId2"/>
              </a:rPr>
              <a:t>hear</a:t>
            </a:r>
          </a:p>
          <a:p>
            <a:r>
              <a:rPr lang="en-US" b="0" i="0" u="none" strike="noStrike" dirty="0">
                <a:solidFill>
                  <a:srgbClr val="000000"/>
                </a:solidFill>
                <a:effectLst/>
                <a:latin typeface="Roboto_Light"/>
                <a:hlinkClick r:id="rId2"/>
              </a:rPr>
              <a:t>sound</a:t>
            </a:r>
          </a:p>
          <a:p>
            <a:r>
              <a:rPr lang="en-US" b="0" i="0" u="none" strike="noStrike" dirty="0">
                <a:solidFill>
                  <a:srgbClr val="000000"/>
                </a:solidFill>
                <a:effectLst/>
                <a:latin typeface="Roboto_Light"/>
                <a:hlinkClick r:id="rId2"/>
              </a:rPr>
              <a:t>?</a:t>
            </a:r>
          </a:p>
        </p:txBody>
      </p:sp>
      <p:pic>
        <p:nvPicPr>
          <p:cNvPr id="9" name="Immagin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84679" y="5814456"/>
            <a:ext cx="1728380" cy="768259"/>
          </a:xfrm>
          <a:prstGeom prst="rect">
            <a:avLst/>
          </a:prstGeom>
        </p:spPr>
      </p:pic>
    </p:spTree>
    <p:extLst>
      <p:ext uri="{BB962C8B-B14F-4D97-AF65-F5344CB8AC3E}">
        <p14:creationId xmlns:p14="http://schemas.microsoft.com/office/powerpoint/2010/main" val="2541184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02507" y="522754"/>
            <a:ext cx="11001633" cy="1754326"/>
          </a:xfrm>
          <a:prstGeom prst="rect">
            <a:avLst/>
          </a:prstGeom>
        </p:spPr>
        <p:txBody>
          <a:bodyPr wrap="square">
            <a:spAutoFit/>
          </a:bodyPr>
          <a:lstStyle/>
          <a:p>
            <a:r>
              <a:rPr lang="en-US" b="0" i="0" dirty="0">
                <a:solidFill>
                  <a:srgbClr val="333333"/>
                </a:solidFill>
                <a:effectLst/>
                <a:latin typeface="Roboto_Light"/>
              </a:rPr>
              <a:t>As this job was of a very specialist nature an _________ was invited to join the interview panel.</a:t>
            </a:r>
          </a:p>
          <a:p>
            <a:r>
              <a:rPr lang="en-US" b="0" i="0" u="none" strike="noStrike" dirty="0">
                <a:solidFill>
                  <a:srgbClr val="000000"/>
                </a:solidFill>
                <a:effectLst/>
                <a:latin typeface="Roboto_Light"/>
                <a:hlinkClick r:id="rId2"/>
              </a:rPr>
              <a:t>expert</a:t>
            </a:r>
          </a:p>
          <a:p>
            <a:r>
              <a:rPr lang="en-US" b="0" i="0" u="none" strike="noStrike" dirty="0">
                <a:solidFill>
                  <a:srgbClr val="000000"/>
                </a:solidFill>
                <a:effectLst/>
                <a:latin typeface="Roboto_Light"/>
                <a:hlinkClick r:id="rId2"/>
              </a:rPr>
              <a:t>exponent</a:t>
            </a:r>
          </a:p>
          <a:p>
            <a:r>
              <a:rPr lang="en-US" b="0" i="0" u="none" strike="noStrike" dirty="0">
                <a:solidFill>
                  <a:srgbClr val="000000"/>
                </a:solidFill>
                <a:effectLst/>
                <a:latin typeface="Roboto_Light"/>
                <a:hlinkClick r:id="rId2"/>
              </a:rPr>
              <a:t>exhibitor</a:t>
            </a:r>
          </a:p>
          <a:p>
            <a:r>
              <a:rPr lang="en-US" b="0" i="0" u="none" strike="noStrike" dirty="0">
                <a:solidFill>
                  <a:srgbClr val="000000"/>
                </a:solidFill>
                <a:effectLst/>
                <a:latin typeface="Roboto_Light"/>
                <a:hlinkClick r:id="rId2"/>
              </a:rPr>
              <a:t>expedient</a:t>
            </a:r>
          </a:p>
          <a:p>
            <a:r>
              <a:rPr lang="en-US" b="0" i="0" u="none" strike="noStrike" dirty="0">
                <a:solidFill>
                  <a:srgbClr val="000000"/>
                </a:solidFill>
                <a:effectLst/>
                <a:latin typeface="Roboto_Light"/>
                <a:hlinkClick r:id="rId2"/>
              </a:rPr>
              <a:t>?</a:t>
            </a:r>
          </a:p>
        </p:txBody>
      </p:sp>
      <p:sp>
        <p:nvSpPr>
          <p:cNvPr id="3" name="Rettangolo 2"/>
          <p:cNvSpPr/>
          <p:nvPr/>
        </p:nvSpPr>
        <p:spPr>
          <a:xfrm>
            <a:off x="502507" y="2648116"/>
            <a:ext cx="10544433" cy="1754326"/>
          </a:xfrm>
          <a:prstGeom prst="rect">
            <a:avLst/>
          </a:prstGeom>
        </p:spPr>
        <p:txBody>
          <a:bodyPr wrap="square">
            <a:spAutoFit/>
          </a:bodyPr>
          <a:lstStyle/>
          <a:p>
            <a:r>
              <a:rPr lang="en-US" b="0" i="0" dirty="0">
                <a:solidFill>
                  <a:srgbClr val="333333"/>
                </a:solidFill>
                <a:effectLst/>
                <a:latin typeface="Roboto_Light"/>
              </a:rPr>
              <a:t>We mustn't be late this morning because today is when the new boss is going to _________ over.</a:t>
            </a:r>
          </a:p>
          <a:p>
            <a:r>
              <a:rPr lang="en-US" b="0" i="0" u="none" strike="noStrike" dirty="0">
                <a:solidFill>
                  <a:srgbClr val="000000"/>
                </a:solidFill>
                <a:effectLst/>
                <a:latin typeface="Roboto_Light"/>
                <a:hlinkClick r:id="rId2"/>
              </a:rPr>
              <a:t>do</a:t>
            </a:r>
          </a:p>
          <a:p>
            <a:r>
              <a:rPr lang="en-US" b="0" i="0" u="none" strike="noStrike" dirty="0">
                <a:solidFill>
                  <a:srgbClr val="000000"/>
                </a:solidFill>
                <a:effectLst/>
                <a:latin typeface="Roboto_Light"/>
                <a:hlinkClick r:id="rId2"/>
              </a:rPr>
              <a:t>get</a:t>
            </a:r>
          </a:p>
          <a:p>
            <a:r>
              <a:rPr lang="en-US" b="0" i="0" u="none" strike="noStrike" dirty="0">
                <a:solidFill>
                  <a:srgbClr val="000000"/>
                </a:solidFill>
                <a:effectLst/>
                <a:latin typeface="Roboto_Light"/>
                <a:hlinkClick r:id="rId2"/>
              </a:rPr>
              <a:t>make</a:t>
            </a:r>
          </a:p>
          <a:p>
            <a:r>
              <a:rPr lang="en-US" b="0" i="0" u="none" strike="noStrike" dirty="0">
                <a:solidFill>
                  <a:srgbClr val="000000"/>
                </a:solidFill>
                <a:effectLst/>
                <a:latin typeface="Roboto_Light"/>
                <a:hlinkClick r:id="rId2"/>
              </a:rPr>
              <a:t>take</a:t>
            </a:r>
          </a:p>
          <a:p>
            <a:r>
              <a:rPr lang="en-US" b="0" i="0" u="none" strike="noStrike" dirty="0">
                <a:solidFill>
                  <a:srgbClr val="000000"/>
                </a:solidFill>
                <a:effectLst/>
                <a:latin typeface="Roboto_Light"/>
                <a:hlinkClick r:id="rId2"/>
              </a:rPr>
              <a:t>?</a:t>
            </a:r>
          </a:p>
        </p:txBody>
      </p:sp>
      <p:sp>
        <p:nvSpPr>
          <p:cNvPr id="4" name="Rettangolo 3"/>
          <p:cNvSpPr/>
          <p:nvPr/>
        </p:nvSpPr>
        <p:spPr>
          <a:xfrm>
            <a:off x="502508" y="4773478"/>
            <a:ext cx="10544432" cy="1754326"/>
          </a:xfrm>
          <a:prstGeom prst="rect">
            <a:avLst/>
          </a:prstGeom>
        </p:spPr>
        <p:txBody>
          <a:bodyPr wrap="square">
            <a:spAutoFit/>
          </a:bodyPr>
          <a:lstStyle/>
          <a:p>
            <a:r>
              <a:rPr lang="en-US" b="0" i="0" dirty="0">
                <a:solidFill>
                  <a:srgbClr val="333333"/>
                </a:solidFill>
                <a:effectLst/>
                <a:latin typeface="Roboto_Light"/>
              </a:rPr>
              <a:t>I must _________ your pardon, I mistook you for somebody else.</a:t>
            </a:r>
          </a:p>
          <a:p>
            <a:r>
              <a:rPr lang="en-US" b="0" i="0" u="none" strike="noStrike" dirty="0">
                <a:solidFill>
                  <a:srgbClr val="000000"/>
                </a:solidFill>
                <a:effectLst/>
                <a:latin typeface="Roboto_Light"/>
                <a:hlinkClick r:id="rId2"/>
              </a:rPr>
              <a:t>bid</a:t>
            </a:r>
          </a:p>
          <a:p>
            <a:r>
              <a:rPr lang="en-US" b="0" i="0" u="none" strike="noStrike" dirty="0">
                <a:solidFill>
                  <a:srgbClr val="000000"/>
                </a:solidFill>
                <a:effectLst/>
                <a:latin typeface="Roboto_Light"/>
                <a:hlinkClick r:id="rId2"/>
              </a:rPr>
              <a:t>bide</a:t>
            </a:r>
          </a:p>
          <a:p>
            <a:r>
              <a:rPr lang="en-US" b="0" i="0" u="none" strike="noStrike" dirty="0">
                <a:solidFill>
                  <a:srgbClr val="000000"/>
                </a:solidFill>
                <a:effectLst/>
                <a:latin typeface="Roboto_Light"/>
                <a:hlinkClick r:id="rId2"/>
              </a:rPr>
              <a:t>beggar</a:t>
            </a:r>
          </a:p>
          <a:p>
            <a:r>
              <a:rPr lang="en-US" b="0" i="0" u="none" strike="noStrike" dirty="0">
                <a:solidFill>
                  <a:srgbClr val="000000"/>
                </a:solidFill>
                <a:effectLst/>
                <a:latin typeface="Roboto_Light"/>
                <a:hlinkClick r:id="rId2"/>
              </a:rPr>
              <a:t>beg</a:t>
            </a:r>
          </a:p>
          <a:p>
            <a:r>
              <a:rPr lang="en-US" b="0" i="0" u="none" strike="noStrike" dirty="0">
                <a:solidFill>
                  <a:srgbClr val="000000"/>
                </a:solidFill>
                <a:effectLst/>
                <a:latin typeface="Roboto_Light"/>
                <a:hlinkClick r:id="rId2"/>
              </a:rPr>
              <a:t>?</a:t>
            </a:r>
          </a:p>
        </p:txBody>
      </p:sp>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84679" y="5814456"/>
            <a:ext cx="1728380" cy="768259"/>
          </a:xfrm>
          <a:prstGeom prst="rect">
            <a:avLst/>
          </a:prstGeom>
        </p:spPr>
      </p:pic>
    </p:spTree>
    <p:extLst>
      <p:ext uri="{BB962C8B-B14F-4D97-AF65-F5344CB8AC3E}">
        <p14:creationId xmlns:p14="http://schemas.microsoft.com/office/powerpoint/2010/main" val="2176443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440725" y="497410"/>
            <a:ext cx="11372334" cy="3813352"/>
          </a:xfrm>
          <a:prstGeom prst="rect">
            <a:avLst/>
          </a:prstGeom>
        </p:spPr>
        <p:txBody>
          <a:bodyPr wrap="square">
            <a:spAutoFit/>
          </a:bodyPr>
          <a:lstStyle/>
          <a:p>
            <a:pPr algn="just" fontAlgn="base">
              <a:lnSpc>
                <a:spcPct val="107000"/>
              </a:lnSpc>
              <a:spcAft>
                <a:spcPts val="0"/>
              </a:spcAft>
            </a:pPr>
            <a:r>
              <a:rPr lang="it-IT" sz="2800" b="1" dirty="0">
                <a:solidFill>
                  <a:srgbClr val="34578C"/>
                </a:solidFill>
                <a:effectLst/>
                <a:latin typeface="Open Sans" panose="020B0606030504020204" pitchFamily="34" charset="0"/>
                <a:ea typeface="Times New Roman" panose="02020603050405020304" pitchFamily="18" charset="0"/>
                <a:cs typeface="Times New Roman" panose="02020603050405020304" pitchFamily="18" charset="0"/>
              </a:rPr>
              <a:t>JOB REQUIREMENTS </a:t>
            </a:r>
            <a:r>
              <a:rPr lang="it-IT" b="1" dirty="0">
                <a:solidFill>
                  <a:srgbClr val="34578C"/>
                </a:solidFill>
                <a:effectLst/>
                <a:latin typeface="Open Sans" panose="020B0606030504020204" pitchFamily="34" charset="0"/>
                <a:ea typeface="Times New Roman" panose="02020603050405020304" pitchFamily="18" charset="0"/>
                <a:cs typeface="Times New Roman" panose="02020603050405020304" pitchFamily="18" charset="0"/>
              </a:rPr>
              <a:t>(skills, </a:t>
            </a:r>
            <a:r>
              <a:rPr lang="it-IT" b="1" dirty="0" err="1">
                <a:solidFill>
                  <a:srgbClr val="34578C"/>
                </a:solidFill>
                <a:effectLst/>
                <a:latin typeface="Open Sans" panose="020B0606030504020204" pitchFamily="34" charset="0"/>
                <a:ea typeface="Times New Roman" panose="02020603050405020304" pitchFamily="18" charset="0"/>
                <a:cs typeface="Times New Roman" panose="02020603050405020304" pitchFamily="18" charset="0"/>
              </a:rPr>
              <a:t>competencies</a:t>
            </a:r>
            <a:r>
              <a:rPr lang="it-IT" b="1" dirty="0">
                <a:solidFill>
                  <a:srgbClr val="34578C"/>
                </a:solidFill>
                <a:effectLst/>
                <a:latin typeface="Open Sans" panose="020B0606030504020204" pitchFamily="34" charset="0"/>
                <a:ea typeface="Times New Roman" panose="02020603050405020304" pitchFamily="18" charset="0"/>
                <a:cs typeface="Times New Roman" panose="02020603050405020304" pitchFamily="18" charset="0"/>
              </a:rPr>
              <a:t>, </a:t>
            </a:r>
            <a:r>
              <a:rPr lang="it-IT" b="1" dirty="0" err="1">
                <a:solidFill>
                  <a:srgbClr val="34578C"/>
                </a:solidFill>
                <a:effectLst/>
                <a:latin typeface="Open Sans" panose="020B0606030504020204" pitchFamily="34" charset="0"/>
                <a:ea typeface="Times New Roman" panose="02020603050405020304" pitchFamily="18" charset="0"/>
                <a:cs typeface="Times New Roman" panose="02020603050405020304" pitchFamily="18" charset="0"/>
              </a:rPr>
              <a:t>experience</a:t>
            </a:r>
            <a:r>
              <a:rPr lang="it-IT" b="1" dirty="0">
                <a:solidFill>
                  <a:srgbClr val="34578C"/>
                </a:solidFill>
                <a:effectLst/>
                <a:latin typeface="Open Sans" panose="020B0606030504020204" pitchFamily="34" charset="0"/>
                <a:ea typeface="Times New Roman" panose="02020603050405020304" pitchFamily="18" charset="0"/>
                <a:cs typeface="Times New Roman" panose="02020603050405020304" pitchFamily="18" charset="0"/>
              </a:rPr>
              <a:t>)</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Fluent</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English. Knowledge of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Italian</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Spanish and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any</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additional</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language</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is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considered</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an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advantage</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Bachelor’s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Degree</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equivalent</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education</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or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at</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least</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3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years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of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experience</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in a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similar</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role</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Previous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terminal or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event</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management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experience</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preferred</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•Knowledge of Microsoft Office;</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Ability</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to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multitask</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prioritize</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troubleshoot</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and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problem</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solve in a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deadline</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driven</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environment</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•Able to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communicate</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professionally</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and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effectively</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at</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all</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levels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verbal</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and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written</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with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authorities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customers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providers and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within</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the company;</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•Strong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presence</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with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great</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organizational</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skills and a high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level</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of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attention</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to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detail</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•Must be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extremely</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customer</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oriented</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Willing</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to work on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weekends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and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holidays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well</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as</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travel</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it-IT" dirty="0" err="1">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internationally</a:t>
            </a:r>
            <a:r>
              <a:rPr lang="it-IT" dirty="0">
                <a:solidFill>
                  <a:srgbClr val="203864"/>
                </a:solidFill>
                <a:effectLst/>
                <a:latin typeface="Calibri Light" panose="020F0302020204030204" pitchFamily="34" charset="0"/>
                <a:ea typeface="Times New Roman" panose="02020603050405020304" pitchFamily="18" charset="0"/>
                <a:cs typeface="Times New Roman" panose="02020603050405020304" pitchFamily="18" charset="0"/>
              </a:rPr>
              <a:t>. </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664845" algn="l"/>
              </a:tabLst>
            </a:pPr>
            <a:r>
              <a:rPr lang="it-IT" dirty="0">
                <a:effectLst/>
                <a:latin typeface="Calibri" panose="020F0502020204030204" pitchFamily="34" charset="0"/>
                <a:ea typeface="Calibri" panose="020F0502020204030204" pitchFamily="34" charset="0"/>
                <a:cs typeface="Times New Roman" panose="02020603050405020304" pitchFamily="18" charset="0"/>
              </a:rPr>
              <a:t> </a:t>
            </a:r>
          </a:p>
        </p:txBody>
      </p:sp>
      <p:pic>
        <p:nvPicPr>
          <p:cNvPr id="4" name="Immagin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84679" y="5814456"/>
            <a:ext cx="1728380" cy="768259"/>
          </a:xfrm>
          <a:prstGeom prst="rect">
            <a:avLst/>
          </a:prstGeom>
        </p:spPr>
      </p:pic>
    </p:spTree>
    <p:extLst>
      <p:ext uri="{BB962C8B-B14F-4D97-AF65-F5344CB8AC3E}">
        <p14:creationId xmlns:p14="http://schemas.microsoft.com/office/powerpoint/2010/main" val="409640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845378" y="5184261"/>
            <a:ext cx="2868828" cy="1325563"/>
          </a:xfrm>
        </p:spPr>
        <p:txBody>
          <a:bodyPr>
            <a:noAutofit/>
          </a:bodyPr>
          <a:lstStyle/>
          <a:p>
            <a:r>
              <a:rPr lang="it-IT" sz="8000" b="1" dirty="0" err="1">
                <a:solidFill>
                  <a:srgbClr val="FFC000"/>
                </a:solidFill>
              </a:rPr>
              <a:t>Step</a:t>
            </a:r>
            <a:r>
              <a:rPr lang="it-IT" sz="8000" b="1" dirty="0">
                <a:solidFill>
                  <a:srgbClr val="FFC000"/>
                </a:solidFill>
              </a:rPr>
              <a:t> 1</a:t>
            </a:r>
          </a:p>
        </p:txBody>
      </p:sp>
      <p:pic>
        <p:nvPicPr>
          <p:cNvPr id="4" name="Immagin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916" y="3602597"/>
            <a:ext cx="6060277" cy="2693773"/>
          </a:xfrm>
          <a:prstGeom prst="rect">
            <a:avLst/>
          </a:prstGeom>
        </p:spPr>
      </p:pic>
    </p:spTree>
    <p:extLst>
      <p:ext uri="{BB962C8B-B14F-4D97-AF65-F5344CB8AC3E}">
        <p14:creationId xmlns:p14="http://schemas.microsoft.com/office/powerpoint/2010/main" val="4225244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67730" y="312169"/>
            <a:ext cx="11421762" cy="1754326"/>
          </a:xfrm>
          <a:prstGeom prst="rect">
            <a:avLst/>
          </a:prstGeom>
        </p:spPr>
        <p:txBody>
          <a:bodyPr wrap="square">
            <a:spAutoFit/>
          </a:bodyPr>
          <a:lstStyle/>
          <a:p>
            <a:r>
              <a:rPr lang="en-US" b="0" i="0" dirty="0">
                <a:solidFill>
                  <a:srgbClr val="FF6600"/>
                </a:solidFill>
                <a:effectLst/>
                <a:latin typeface="HelveticaNeue-Light"/>
              </a:rPr>
              <a:t>Operations Coordinator job title</a:t>
            </a:r>
          </a:p>
          <a:p>
            <a:r>
              <a:rPr lang="en-US" dirty="0">
                <a:solidFill>
                  <a:srgbClr val="203864"/>
                </a:solidFill>
                <a:latin typeface="Calibri Light" panose="020F0302020204030204" pitchFamily="34" charset="0"/>
                <a:ea typeface="Times New Roman" panose="02020603050405020304" pitchFamily="18" charset="0"/>
                <a:cs typeface="Times New Roman" panose="02020603050405020304" pitchFamily="18" charset="0"/>
              </a:rPr>
              <a:t>A great job title typically includes a general term, level of experience and any special requirements. The general term will optimize your job title to show up in a general search for jobs of the same nature. The level of experience will help you attract the most qualified applicants by outlining the amount of responsibility and prior knowledge required. And if your position is specialized, consider including the specialization in the job title as well. But avoid using internal titles, abbreviations or acronyms to make sure people understand what your job posting is before clicking.</a:t>
            </a:r>
          </a:p>
        </p:txBody>
      </p:sp>
      <p:sp>
        <p:nvSpPr>
          <p:cNvPr id="5" name="Casella di testo 2"/>
          <p:cNvSpPr txBox="1">
            <a:spLocks noChangeArrowheads="1"/>
          </p:cNvSpPr>
          <p:nvPr/>
        </p:nvSpPr>
        <p:spPr bwMode="auto">
          <a:xfrm>
            <a:off x="267730" y="2530707"/>
            <a:ext cx="11097011" cy="102803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r>
              <a:rPr lang="en-US" sz="1100" dirty="0"/>
              <a:t>employability skills – qualities and attitudes that employers say are essential for their workplace:</a:t>
            </a:r>
          </a:p>
          <a:p>
            <a:endParaRPr lang="en-US" sz="1100" dirty="0"/>
          </a:p>
          <a:p>
            <a:endParaRPr lang="en-US" sz="1100" dirty="0"/>
          </a:p>
          <a:p>
            <a:endParaRPr lang="en-US" sz="1100" dirty="0"/>
          </a:p>
          <a:p>
            <a:pPr>
              <a:lnSpc>
                <a:spcPct val="107000"/>
              </a:lnSpc>
              <a:spcAft>
                <a:spcPts val="800"/>
              </a:spcAft>
            </a:pP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ttangolo 5"/>
          <p:cNvSpPr/>
          <p:nvPr/>
        </p:nvSpPr>
        <p:spPr>
          <a:xfrm>
            <a:off x="267730" y="2142011"/>
            <a:ext cx="1702710" cy="265457"/>
          </a:xfrm>
          <a:prstGeom prst="rect">
            <a:avLst/>
          </a:prstGeom>
        </p:spPr>
        <p:txBody>
          <a:bodyPr wrap="none">
            <a:spAutoFit/>
          </a:bodyPr>
          <a:lstStyle/>
          <a:p>
            <a:pPr>
              <a:lnSpc>
                <a:spcPct val="107000"/>
              </a:lnSpc>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Describing skills in your CV</a:t>
            </a:r>
          </a:p>
        </p:txBody>
      </p:sp>
      <p:sp>
        <p:nvSpPr>
          <p:cNvPr id="7" name="Rettangolo 6"/>
          <p:cNvSpPr/>
          <p:nvPr/>
        </p:nvSpPr>
        <p:spPr>
          <a:xfrm>
            <a:off x="5593492" y="1312571"/>
            <a:ext cx="6096000" cy="1200329"/>
          </a:xfrm>
          <a:prstGeom prst="rect">
            <a:avLst/>
          </a:prstGeom>
        </p:spPr>
        <p:txBody>
          <a:bodyPr>
            <a:spAutoFit/>
          </a:bodyPr>
          <a:lstStyle/>
          <a:p>
            <a:endParaRPr lang="en-US" dirty="0"/>
          </a:p>
          <a:p>
            <a:endParaRPr lang="en-US" dirty="0"/>
          </a:p>
          <a:p>
            <a:endParaRPr lang="en-US" dirty="0"/>
          </a:p>
          <a:p>
            <a:endParaRPr lang="en-US" dirty="0"/>
          </a:p>
        </p:txBody>
      </p:sp>
      <p:sp>
        <p:nvSpPr>
          <p:cNvPr id="8" name="Casella di testo 2"/>
          <p:cNvSpPr txBox="1">
            <a:spLocks noChangeArrowheads="1"/>
          </p:cNvSpPr>
          <p:nvPr/>
        </p:nvSpPr>
        <p:spPr bwMode="auto">
          <a:xfrm>
            <a:off x="267729" y="3681985"/>
            <a:ext cx="11097011" cy="102803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r>
              <a:rPr lang="en-US" sz="1100" dirty="0"/>
              <a:t>transferable skills – general skills that you can take to any workplace:</a:t>
            </a:r>
          </a:p>
          <a:p>
            <a:endParaRPr lang="en-US" sz="1100" dirty="0"/>
          </a:p>
          <a:p>
            <a:endParaRPr lang="en-US" sz="1100" dirty="0"/>
          </a:p>
          <a:p>
            <a:endParaRPr lang="en-US" sz="1100" dirty="0"/>
          </a:p>
          <a:p>
            <a:endParaRPr lang="en-US" sz="1100" dirty="0"/>
          </a:p>
          <a:p>
            <a:pPr>
              <a:lnSpc>
                <a:spcPct val="107000"/>
              </a:lnSpc>
              <a:spcAft>
                <a:spcPts val="800"/>
              </a:spcAft>
            </a:pP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asella di testo 2"/>
          <p:cNvSpPr txBox="1">
            <a:spLocks noChangeArrowheads="1"/>
          </p:cNvSpPr>
          <p:nvPr/>
        </p:nvSpPr>
        <p:spPr bwMode="auto">
          <a:xfrm>
            <a:off x="267729" y="4833263"/>
            <a:ext cx="11097011" cy="102803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r>
              <a:rPr lang="en-US" sz="1100" dirty="0"/>
              <a:t>specialist skills – skills that relate to a specific job or group of jobs:</a:t>
            </a:r>
          </a:p>
          <a:p>
            <a:endParaRPr lang="en-US" sz="1100" dirty="0"/>
          </a:p>
          <a:p>
            <a:endParaRPr lang="en-US" sz="1100" dirty="0"/>
          </a:p>
          <a:p>
            <a:endParaRPr lang="en-US" sz="1100" dirty="0"/>
          </a:p>
          <a:p>
            <a:endParaRPr lang="en-US" sz="1100" dirty="0"/>
          </a:p>
          <a:p>
            <a:pPr>
              <a:lnSpc>
                <a:spcPct val="107000"/>
              </a:lnSpc>
              <a:spcAft>
                <a:spcPts val="800"/>
              </a:spcAft>
            </a:pP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59495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 di testo 2"/>
          <p:cNvSpPr txBox="1">
            <a:spLocks noChangeArrowheads="1"/>
          </p:cNvSpPr>
          <p:nvPr/>
        </p:nvSpPr>
        <p:spPr bwMode="auto">
          <a:xfrm>
            <a:off x="329514" y="590696"/>
            <a:ext cx="11097011" cy="102803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r>
              <a:rPr lang="en-US" sz="1100" dirty="0"/>
              <a:t>Figure out your skills:</a:t>
            </a:r>
          </a:p>
          <a:p>
            <a:endParaRPr lang="en-US" sz="1100" dirty="0"/>
          </a:p>
          <a:p>
            <a:endParaRPr lang="en-US" sz="1100" dirty="0"/>
          </a:p>
          <a:p>
            <a:endParaRPr lang="en-US" sz="1100" dirty="0"/>
          </a:p>
          <a:p>
            <a:pPr>
              <a:lnSpc>
                <a:spcPct val="107000"/>
              </a:lnSpc>
              <a:spcAft>
                <a:spcPts val="800"/>
              </a:spcAft>
            </a:pP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asella di testo 2"/>
          <p:cNvSpPr txBox="1">
            <a:spLocks noChangeArrowheads="1"/>
          </p:cNvSpPr>
          <p:nvPr/>
        </p:nvSpPr>
        <p:spPr bwMode="auto">
          <a:xfrm>
            <a:off x="329513" y="1842848"/>
            <a:ext cx="11097011" cy="102803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r>
              <a:rPr lang="en-US" sz="1100" dirty="0"/>
              <a:t>Skills gained outside the workforce:</a:t>
            </a:r>
          </a:p>
          <a:p>
            <a:endParaRPr lang="en-US" sz="1100" dirty="0"/>
          </a:p>
          <a:p>
            <a:endParaRPr lang="en-US" sz="1100" dirty="0"/>
          </a:p>
          <a:p>
            <a:endParaRPr lang="en-US" sz="1100" dirty="0"/>
          </a:p>
          <a:p>
            <a:pPr>
              <a:lnSpc>
                <a:spcPct val="107000"/>
              </a:lnSpc>
              <a:spcAft>
                <a:spcPts val="800"/>
              </a:spcAft>
            </a:pP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asella di testo 2"/>
          <p:cNvSpPr txBox="1">
            <a:spLocks noChangeArrowheads="1"/>
          </p:cNvSpPr>
          <p:nvPr/>
        </p:nvSpPr>
        <p:spPr bwMode="auto">
          <a:xfrm>
            <a:off x="329512" y="3095000"/>
            <a:ext cx="11097011" cy="102803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r>
              <a:rPr lang="en-US" sz="1100" dirty="0"/>
              <a:t>Skills employers are looking for:</a:t>
            </a:r>
          </a:p>
          <a:p>
            <a:endParaRPr lang="en-US" sz="1100" dirty="0"/>
          </a:p>
          <a:p>
            <a:endParaRPr lang="en-US" sz="1100" dirty="0"/>
          </a:p>
          <a:p>
            <a:endParaRPr lang="en-US" sz="1100" dirty="0"/>
          </a:p>
          <a:p>
            <a:pPr>
              <a:lnSpc>
                <a:spcPct val="107000"/>
              </a:lnSpc>
              <a:spcAft>
                <a:spcPts val="800"/>
              </a:spcAft>
            </a:pP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44055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335692" y="1424278"/>
            <a:ext cx="11520615" cy="1754326"/>
          </a:xfrm>
          <a:prstGeom prst="rect">
            <a:avLst/>
          </a:prstGeom>
        </p:spPr>
        <p:txBody>
          <a:bodyPr wrap="square">
            <a:spAutoFit/>
          </a:bodyPr>
          <a:lstStyle/>
          <a:p>
            <a:pPr algn="just" fontAlgn="base"/>
            <a:r>
              <a:rPr lang="en-US" b="0" i="0" dirty="0">
                <a:solidFill>
                  <a:srgbClr val="33578C"/>
                </a:solidFill>
                <a:effectLst/>
                <a:latin typeface="Open Sans" panose="020B0606030504020204" pitchFamily="34" charset="0"/>
              </a:rPr>
              <a:t>The Shore Side Activities Team designs shore excursions for all itineraries that the MSC Cruises fleet sails and negotiates with Tour Operators to </a:t>
            </a:r>
            <a:r>
              <a:rPr lang="en-US" b="0" i="0" dirty="0" err="1">
                <a:solidFill>
                  <a:srgbClr val="33578C"/>
                </a:solidFill>
                <a:effectLst/>
                <a:latin typeface="Open Sans" panose="020B0606030504020204" pitchFamily="34" charset="0"/>
              </a:rPr>
              <a:t>maximise</a:t>
            </a:r>
            <a:r>
              <a:rPr lang="en-US" b="0" i="0" dirty="0">
                <a:solidFill>
                  <a:srgbClr val="33578C"/>
                </a:solidFill>
                <a:effectLst/>
                <a:latin typeface="Open Sans" panose="020B0606030504020204" pitchFamily="34" charset="0"/>
              </a:rPr>
              <a:t> guest satisfaction and revenues. </a:t>
            </a:r>
          </a:p>
          <a:p>
            <a:pPr algn="just" fontAlgn="base"/>
            <a:r>
              <a:rPr lang="en-US" b="0" i="0" dirty="0">
                <a:solidFill>
                  <a:srgbClr val="33578C"/>
                </a:solidFill>
                <a:effectLst/>
                <a:latin typeface="Open Sans" panose="020B0606030504020204" pitchFamily="34" charset="0"/>
              </a:rPr>
              <a:t>The team also manages the services required for the attentive care of guests at embarkation points (ports and airports) and during their related transfers and hotel stays. </a:t>
            </a:r>
          </a:p>
          <a:p>
            <a:pPr algn="just" fontAlgn="base"/>
            <a:r>
              <a:rPr lang="en-US" b="0" i="0" dirty="0">
                <a:solidFill>
                  <a:srgbClr val="33578C"/>
                </a:solidFill>
                <a:effectLst/>
                <a:latin typeface="Open Sans" panose="020B0606030504020204" pitchFamily="34" charset="0"/>
              </a:rPr>
              <a:t>This Team is also responsible for Global Port Development, aiming to secure the growth of the Company by establishing strategic partnerships with ports in relevant operational areas.</a:t>
            </a:r>
          </a:p>
        </p:txBody>
      </p:sp>
      <p:sp>
        <p:nvSpPr>
          <p:cNvPr id="5" name="Rectangle 1"/>
          <p:cNvSpPr>
            <a:spLocks noChangeArrowheads="1"/>
          </p:cNvSpPr>
          <p:nvPr/>
        </p:nvSpPr>
        <p:spPr bwMode="auto">
          <a:xfrm>
            <a:off x="0" y="0"/>
            <a:ext cx="12192000" cy="457200"/>
          </a:xfrm>
          <a:prstGeom prst="rect">
            <a:avLst/>
          </a:prstGeom>
          <a:solidFill>
            <a:srgbClr val="A5B4C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71415"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rgbClr val="FFFFFF"/>
                </a:solidFill>
                <a:effectLst/>
                <a:latin typeface="Open Sans" panose="020B0606030504020204" pitchFamily="34" charset="0"/>
                <a:cs typeface="Open Sans" panose="020B0606030504020204" pitchFamily="34" charset="0"/>
              </a:rPr>
              <a:t>OFFICE JOBS / OFFICE</a:t>
            </a:r>
            <a:endParaRPr kumimoji="0" lang="it-IT" sz="1800" b="0" i="0" u="none" strike="noStrike" cap="none" normalizeH="0" baseline="0">
              <a:ln>
                <a:noFill/>
              </a:ln>
              <a:solidFill>
                <a:schemeClr val="tx1"/>
              </a:solidFill>
              <a:effectLst/>
              <a:latin typeface="Arial" panose="020B0604020202020204" pitchFamily="34" charset="0"/>
            </a:endParaRPr>
          </a:p>
        </p:txBody>
      </p:sp>
      <p:sp>
        <p:nvSpPr>
          <p:cNvPr id="6" name="Rectangle 2"/>
          <p:cNvSpPr>
            <a:spLocks noChangeArrowheads="1"/>
          </p:cNvSpPr>
          <p:nvPr/>
        </p:nvSpPr>
        <p:spPr bwMode="auto">
          <a:xfrm>
            <a:off x="0" y="457200"/>
            <a:ext cx="12192000" cy="1587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7" name="Rectangle 3"/>
          <p:cNvSpPr>
            <a:spLocks noChangeArrowheads="1"/>
          </p:cNvSpPr>
          <p:nvPr/>
        </p:nvSpPr>
        <p:spPr bwMode="auto">
          <a:xfrm>
            <a:off x="0" y="473075"/>
            <a:ext cx="12192000" cy="457200"/>
          </a:xfrm>
          <a:prstGeom prst="rect">
            <a:avLst/>
          </a:prstGeom>
          <a:solidFill>
            <a:srgbClr val="A5B4C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33327"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2400" b="1" i="0" u="none" strike="noStrike" cap="none" normalizeH="0" baseline="0">
              <a:ln>
                <a:noFill/>
              </a:ln>
              <a:solidFill>
                <a:srgbClr val="FFFFFF"/>
              </a:solidFill>
              <a:effectLst/>
              <a:latin typeface="Open Sans" panose="020B0606030504020204" pitchFamily="34" charset="0"/>
              <a:cs typeface="Open Sans" panose="020B06060305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1" i="0" u="none" strike="noStrike" cap="none" normalizeH="0" baseline="0">
                <a:ln>
                  <a:noFill/>
                </a:ln>
                <a:solidFill>
                  <a:srgbClr val="FFFFFF"/>
                </a:solidFill>
                <a:effectLst/>
                <a:latin typeface="Open Sans" panose="020B0606030504020204" pitchFamily="34" charset="0"/>
                <a:cs typeface="Open Sans" panose="020B0606030504020204" pitchFamily="34" charset="0"/>
              </a:rPr>
              <a:t>EXCURSIONS &amp; GROUND SERVICES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panose="020B0604020202020204" pitchFamily="34" charset="0"/>
            </a:endParaRPr>
          </a:p>
        </p:txBody>
      </p:sp>
      <p:sp>
        <p:nvSpPr>
          <p:cNvPr id="8" name="Casella di testo 2"/>
          <p:cNvSpPr txBox="1">
            <a:spLocks noChangeArrowheads="1"/>
          </p:cNvSpPr>
          <p:nvPr/>
        </p:nvSpPr>
        <p:spPr bwMode="auto">
          <a:xfrm>
            <a:off x="335692" y="3672607"/>
            <a:ext cx="11097011" cy="2876474"/>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r>
              <a:rPr lang="en-US" sz="1100" dirty="0"/>
              <a:t>Introduce yourself (goals, ambitions, skills, communication skills, expectations about the future, hobbies, </a:t>
            </a:r>
          </a:p>
          <a:p>
            <a:endParaRPr lang="en-US" sz="1100" dirty="0"/>
          </a:p>
          <a:p>
            <a:endParaRPr lang="en-US" sz="1100" dirty="0"/>
          </a:p>
          <a:p>
            <a:endParaRPr lang="en-US" sz="1100" dirty="0"/>
          </a:p>
          <a:p>
            <a:pPr>
              <a:lnSpc>
                <a:spcPct val="107000"/>
              </a:lnSpc>
              <a:spcAft>
                <a:spcPts val="800"/>
              </a:spcAft>
            </a:pP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5999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sella di testo 2"/>
          <p:cNvSpPr txBox="1">
            <a:spLocks noChangeArrowheads="1"/>
          </p:cNvSpPr>
          <p:nvPr/>
        </p:nvSpPr>
        <p:spPr bwMode="auto">
          <a:xfrm>
            <a:off x="154779" y="2968272"/>
            <a:ext cx="11097011" cy="2876474"/>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r>
              <a:rPr lang="en-US" sz="1100" dirty="0"/>
              <a:t>Describe yours softs skills</a:t>
            </a:r>
          </a:p>
          <a:p>
            <a:endParaRPr lang="en-US" sz="1100" dirty="0"/>
          </a:p>
          <a:p>
            <a:endParaRPr lang="en-US" sz="1100" dirty="0"/>
          </a:p>
          <a:p>
            <a:endParaRPr lang="en-US" sz="1100" dirty="0"/>
          </a:p>
          <a:p>
            <a:pPr>
              <a:lnSpc>
                <a:spcPct val="107000"/>
              </a:lnSpc>
              <a:spcAft>
                <a:spcPts val="800"/>
              </a:spcAft>
            </a:pP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Rettangolo 1"/>
          <p:cNvSpPr/>
          <p:nvPr/>
        </p:nvSpPr>
        <p:spPr>
          <a:xfrm>
            <a:off x="154779" y="310075"/>
            <a:ext cx="11522356" cy="2292935"/>
          </a:xfrm>
          <a:prstGeom prst="rect">
            <a:avLst/>
          </a:prstGeom>
        </p:spPr>
        <p:txBody>
          <a:bodyPr wrap="square">
            <a:spAutoFit/>
          </a:bodyPr>
          <a:lstStyle/>
          <a:p>
            <a:pPr fontAlgn="base"/>
            <a:r>
              <a:rPr lang="en-US" sz="1100" b="1" i="0" dirty="0">
                <a:solidFill>
                  <a:srgbClr val="000000"/>
                </a:solidFill>
                <a:effectLst/>
                <a:latin typeface="inherit"/>
              </a:rPr>
              <a:t>Soft Skills List – Self Management Skills</a:t>
            </a:r>
            <a:endParaRPr lang="en-US" sz="1100" b="1" i="0" dirty="0">
              <a:solidFill>
                <a:srgbClr val="000000"/>
              </a:solidFill>
              <a:effectLst/>
              <a:latin typeface="Open Sans" panose="020B0606030504020204" pitchFamily="34" charset="0"/>
            </a:endParaRPr>
          </a:p>
          <a:p>
            <a:pPr fontAlgn="base"/>
            <a:r>
              <a:rPr lang="en-US" sz="1100" b="0" i="0" dirty="0">
                <a:solidFill>
                  <a:srgbClr val="404040"/>
                </a:solidFill>
                <a:effectLst/>
                <a:latin typeface="Open Sans" panose="020B0606030504020204" pitchFamily="34" charset="0"/>
              </a:rPr>
              <a:t>Self-Management Skills address how you perceive yourself and others, manage your personal habits and emotions and react to adverse situations.  Only when you build </a:t>
            </a:r>
            <a:r>
              <a:rPr lang="en-US" sz="1100" b="0" i="0" u="none" strike="noStrike" dirty="0">
                <a:solidFill>
                  <a:srgbClr val="278DBC"/>
                </a:solidFill>
                <a:effectLst/>
                <a:latin typeface="inherit"/>
              </a:rPr>
              <a:t>inner excellence</a:t>
            </a:r>
            <a:r>
              <a:rPr lang="en-US" sz="1100" b="0" i="0" dirty="0">
                <a:solidFill>
                  <a:srgbClr val="404040"/>
                </a:solidFill>
                <a:effectLst/>
                <a:latin typeface="Open Sans" panose="020B0606030504020204" pitchFamily="34" charset="0"/>
              </a:rPr>
              <a:t> can you have a strong mental and emotional foundation to succeed in your career.</a:t>
            </a:r>
          </a:p>
          <a:p>
            <a:pPr fontAlgn="base">
              <a:buFont typeface="+mj-lt"/>
              <a:buAutoNum type="arabicPeriod"/>
            </a:pPr>
            <a:r>
              <a:rPr lang="en-US" sz="1100" b="1" i="0" dirty="0">
                <a:solidFill>
                  <a:srgbClr val="404040"/>
                </a:solidFill>
                <a:effectLst/>
                <a:latin typeface="inherit"/>
              </a:rPr>
              <a:t>Growth mindset</a:t>
            </a:r>
            <a:r>
              <a:rPr lang="en-US" sz="1100" b="0" i="0" dirty="0">
                <a:solidFill>
                  <a:srgbClr val="404040"/>
                </a:solidFill>
                <a:effectLst/>
                <a:latin typeface="inherit"/>
              </a:rPr>
              <a:t> </a:t>
            </a:r>
          </a:p>
          <a:p>
            <a:pPr fontAlgn="base">
              <a:buFont typeface="+mj-lt"/>
              <a:buAutoNum type="arabicPeriod"/>
            </a:pPr>
            <a:r>
              <a:rPr lang="en-US" sz="1100" b="1" i="0" dirty="0">
                <a:solidFill>
                  <a:srgbClr val="404040"/>
                </a:solidFill>
                <a:effectLst/>
                <a:latin typeface="inherit"/>
              </a:rPr>
              <a:t>Self-awareness</a:t>
            </a:r>
            <a:r>
              <a:rPr lang="en-US" sz="1100" b="0" i="0" dirty="0">
                <a:solidFill>
                  <a:srgbClr val="404040"/>
                </a:solidFill>
                <a:effectLst/>
                <a:latin typeface="inherit"/>
              </a:rPr>
              <a:t> </a:t>
            </a:r>
          </a:p>
          <a:p>
            <a:pPr fontAlgn="base">
              <a:buFont typeface="+mj-lt"/>
              <a:buAutoNum type="arabicPeriod"/>
            </a:pPr>
            <a:r>
              <a:rPr lang="en-US" sz="1100" b="1" i="0" dirty="0">
                <a:solidFill>
                  <a:srgbClr val="404040"/>
                </a:solidFill>
                <a:effectLst/>
                <a:latin typeface="inherit"/>
              </a:rPr>
              <a:t>Emotion regulation</a:t>
            </a:r>
            <a:r>
              <a:rPr lang="en-US" sz="1100" b="0" i="0" dirty="0">
                <a:solidFill>
                  <a:srgbClr val="404040"/>
                </a:solidFill>
                <a:effectLst/>
                <a:latin typeface="inherit"/>
              </a:rPr>
              <a:t> </a:t>
            </a:r>
          </a:p>
          <a:p>
            <a:pPr fontAlgn="base">
              <a:buFont typeface="+mj-lt"/>
              <a:buAutoNum type="arabicPeriod"/>
            </a:pPr>
            <a:r>
              <a:rPr lang="en-US" sz="1100" b="1" i="0" dirty="0">
                <a:solidFill>
                  <a:srgbClr val="404040"/>
                </a:solidFill>
                <a:effectLst/>
                <a:latin typeface="inherit"/>
              </a:rPr>
              <a:t>Self-confidence </a:t>
            </a:r>
          </a:p>
          <a:p>
            <a:pPr fontAlgn="base">
              <a:buFont typeface="+mj-lt"/>
              <a:buAutoNum type="arabicPeriod"/>
            </a:pPr>
            <a:r>
              <a:rPr lang="en-US" sz="1100" b="1" i="0" dirty="0">
                <a:solidFill>
                  <a:srgbClr val="404040"/>
                </a:solidFill>
                <a:effectLst/>
                <a:latin typeface="inherit"/>
              </a:rPr>
              <a:t>Stress management</a:t>
            </a:r>
          </a:p>
          <a:p>
            <a:pPr fontAlgn="base">
              <a:buFont typeface="+mj-lt"/>
              <a:buAutoNum type="arabicPeriod"/>
            </a:pPr>
            <a:r>
              <a:rPr lang="en-US" sz="1100" b="1" i="0" dirty="0">
                <a:solidFill>
                  <a:srgbClr val="404040"/>
                </a:solidFill>
                <a:effectLst/>
                <a:latin typeface="inherit"/>
              </a:rPr>
              <a:t>Resilience</a:t>
            </a:r>
            <a:r>
              <a:rPr lang="en-US" sz="1100" b="0" i="0" dirty="0">
                <a:solidFill>
                  <a:srgbClr val="404040"/>
                </a:solidFill>
                <a:effectLst/>
                <a:latin typeface="inherit"/>
              </a:rPr>
              <a:t> </a:t>
            </a:r>
          </a:p>
          <a:p>
            <a:pPr fontAlgn="base">
              <a:buFont typeface="+mj-lt"/>
              <a:buAutoNum type="arabicPeriod"/>
            </a:pPr>
            <a:r>
              <a:rPr lang="en-US" sz="1100" b="0" i="0" dirty="0">
                <a:solidFill>
                  <a:srgbClr val="404040"/>
                </a:solidFill>
                <a:effectLst/>
                <a:latin typeface="inherit"/>
              </a:rPr>
              <a:t>Skills to</a:t>
            </a:r>
            <a:r>
              <a:rPr lang="en-US" sz="1100" b="1" i="0" dirty="0">
                <a:solidFill>
                  <a:srgbClr val="404040"/>
                </a:solidFill>
                <a:effectLst/>
                <a:latin typeface="inherit"/>
              </a:rPr>
              <a:t> forgive and forget</a:t>
            </a:r>
            <a:endParaRPr lang="en-US" sz="1100" dirty="0">
              <a:solidFill>
                <a:srgbClr val="404040"/>
              </a:solidFill>
              <a:latin typeface="inherit"/>
            </a:endParaRPr>
          </a:p>
          <a:p>
            <a:pPr fontAlgn="base">
              <a:buFont typeface="+mj-lt"/>
              <a:buAutoNum type="arabicPeriod"/>
            </a:pPr>
            <a:r>
              <a:rPr lang="en-US" sz="1100" b="1" i="0" dirty="0">
                <a:solidFill>
                  <a:srgbClr val="404040"/>
                </a:solidFill>
                <a:effectLst/>
                <a:latin typeface="inherit"/>
              </a:rPr>
              <a:t>Persistence and perseverance</a:t>
            </a:r>
            <a:r>
              <a:rPr lang="en-US" sz="1100" b="0" i="0" dirty="0">
                <a:solidFill>
                  <a:srgbClr val="404040"/>
                </a:solidFill>
                <a:effectLst/>
                <a:latin typeface="inherit"/>
              </a:rPr>
              <a:t> </a:t>
            </a:r>
          </a:p>
          <a:p>
            <a:pPr fontAlgn="base">
              <a:buFont typeface="+mj-lt"/>
              <a:buAutoNum type="arabicPeriod"/>
            </a:pPr>
            <a:r>
              <a:rPr lang="en-US" sz="1100" b="1" i="0" dirty="0">
                <a:solidFill>
                  <a:srgbClr val="404040"/>
                </a:solidFill>
                <a:effectLst/>
                <a:latin typeface="inherit"/>
              </a:rPr>
              <a:t>Patience</a:t>
            </a:r>
            <a:r>
              <a:rPr lang="en-US" sz="1100" b="0" i="0" dirty="0">
                <a:solidFill>
                  <a:srgbClr val="404040"/>
                </a:solidFill>
                <a:effectLst/>
                <a:latin typeface="inherit"/>
              </a:rPr>
              <a:t> </a:t>
            </a:r>
          </a:p>
          <a:p>
            <a:pPr fontAlgn="base">
              <a:buFont typeface="+mj-lt"/>
              <a:buAutoNum type="arabicPeriod"/>
            </a:pPr>
            <a:r>
              <a:rPr lang="en-US" sz="1100" b="1" i="0" dirty="0">
                <a:solidFill>
                  <a:srgbClr val="404040"/>
                </a:solidFill>
                <a:effectLst/>
                <a:latin typeface="inherit"/>
              </a:rPr>
              <a:t>Perceptiveness</a:t>
            </a:r>
            <a:r>
              <a:rPr lang="en-US" sz="1100" b="0" i="0" dirty="0">
                <a:solidFill>
                  <a:srgbClr val="404040"/>
                </a:solidFill>
                <a:effectLst/>
                <a:latin typeface="inherit"/>
              </a:rPr>
              <a:t> </a:t>
            </a:r>
          </a:p>
        </p:txBody>
      </p:sp>
    </p:spTree>
    <p:extLst>
      <p:ext uri="{BB962C8B-B14F-4D97-AF65-F5344CB8AC3E}">
        <p14:creationId xmlns:p14="http://schemas.microsoft.com/office/powerpoint/2010/main" val="137160870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TotalTime>
  <Words>1401</Words>
  <Application>Microsoft Office PowerPoint</Application>
  <PresentationFormat>Widescreen</PresentationFormat>
  <Paragraphs>254</Paragraphs>
  <Slides>33</Slides>
  <Notes>0</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33</vt:i4>
      </vt:variant>
    </vt:vector>
  </HeadingPairs>
  <TitlesOfParts>
    <vt:vector size="43" baseType="lpstr">
      <vt:lpstr>Arial</vt:lpstr>
      <vt:lpstr>Calibri</vt:lpstr>
      <vt:lpstr>Calibri Light</vt:lpstr>
      <vt:lpstr>HelveticaNeue-Light</vt:lpstr>
      <vt:lpstr>inherit</vt:lpstr>
      <vt:lpstr>Open Sans</vt:lpstr>
      <vt:lpstr>Roboto_Light</vt:lpstr>
      <vt:lpstr>Times New Roman</vt:lpstr>
      <vt:lpstr>Wingdings</vt:lpstr>
      <vt:lpstr>Tema di Office</vt:lpstr>
      <vt:lpstr>Final Exam</vt:lpstr>
      <vt:lpstr>Presentazione standard di PowerPoint</vt:lpstr>
      <vt:lpstr>Presentazione standard di PowerPoint</vt:lpstr>
      <vt:lpstr>Presentazione standard di PowerPoint</vt:lpstr>
      <vt:lpstr>Step 1</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Step 2</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Stefania De Sio</dc:creator>
  <cp:lastModifiedBy>Lucio parascandolo</cp:lastModifiedBy>
  <cp:revision>14</cp:revision>
  <dcterms:created xsi:type="dcterms:W3CDTF">2018-01-24T16:12:18Z</dcterms:created>
  <dcterms:modified xsi:type="dcterms:W3CDTF">2019-07-02T04:48:59Z</dcterms:modified>
</cp:coreProperties>
</file>